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firstSlideNum="1" rtl="0" saveSubsetFonts="0" serverZoom="0" showSpecialPlsOnTitleSld="1">
  <p:sldMasterIdLst>
    <p:sldMasterId id="2147483672" r:id="rId1"/>
  </p:sldMasterIdLst>
  <p:notesMasterIdLst>
    <p:notesMasterId r:id="rId2"/>
  </p:notesMasterIdLst>
  <p:sldIdLst>
    <p:sldId id="460" r:id="rId3"/>
    <p:sldId id="461" r:id="rId4"/>
    <p:sldId id="462" r:id="rId5"/>
    <p:sldId id="463" r:id="rId6"/>
    <p:sldId id="464" r:id="rId7"/>
    <p:sldId id="465" r:id="rId8"/>
    <p:sldId id="466" r:id="rId9"/>
    <p:sldId id="467" r:id="rId10"/>
    <p:sldId id="468" r:id="rId11"/>
    <p:sldId id="469" r:id="rId12"/>
    <p:sldId id="470" r:id="rId13"/>
    <p:sldId id="471" r:id="rId14"/>
    <p:sldId id="472" r:id="rId15"/>
    <p:sldId id="473" r:id="rId16"/>
    <p:sldId id="474" r:id="rId17"/>
    <p:sldId id="475" r:id="rId18"/>
    <p:sldId id="476" r:id="rId19"/>
    <p:sldId id="477" r:id="rId20"/>
    <p:sldId id="478" r:id="rId21"/>
    <p:sldId id="479" r:id="rId22"/>
    <p:sldId id="480" r:id="rId23"/>
    <p:sldId id="481" r:id="rId24"/>
    <p:sldId id="482" r:id="rId25"/>
    <p:sldId id="483" r:id="rId26"/>
    <p:sldId id="484" r:id="rId27"/>
    <p:sldId id="485" r:id="rId28"/>
    <p:sldId id="486" r:id="rId29"/>
    <p:sldId id="487" r:id="rId30"/>
    <p:sldId id="488" r:id="rId31"/>
    <p:sldId id="489" r:id="rId32"/>
    <p:sldId id="490" r:id="rId33"/>
    <p:sldId id="491" r:id="rId34"/>
    <p:sldId id="492" r:id="rId35"/>
    <p:sldId id="493" r:id="rId36"/>
    <p:sldId id="494" r:id="rId37"/>
    <p:sldId id="495" r:id="rId38"/>
    <p:sldId id="496" r:id="rId39"/>
    <p:sldId id="497" r:id="rId40"/>
    <p:sldId id="498" r:id="rId41"/>
    <p:sldId id="499" r:id="rId42"/>
    <p:sldId id="500" r:id="rId43"/>
    <p:sldId id="501" r:id="rId44"/>
    <p:sldId id="502" r:id="rId45"/>
    <p:sldId id="503" r:id="rId46"/>
    <p:sldId id="504" r:id="rId47"/>
    <p:sldId id="505" r:id="rId48"/>
    <p:sldId id="506" r:id="rId49"/>
    <p:sldId id="507" r:id="rId50"/>
    <p:sldId id="508" r:id="rId51"/>
    <p:sldId id="509" r:id="rId52"/>
    <p:sldId id="510" r:id="rId53"/>
    <p:sldId id="511" r:id="rId54"/>
    <p:sldId id="512" r:id="rId55"/>
    <p:sldId id="513" r:id="rId56"/>
    <p:sldId id="514" r:id="rId57"/>
    <p:sldId id="515" r:id="rId58"/>
    <p:sldId id="516" r:id="rId59"/>
    <p:sldId id="517" r:id="rId60"/>
    <p:sldId id="518" r:id="rId61"/>
    <p:sldId id="519" r:id="rId62"/>
    <p:sldId id="520" r:id="rId63"/>
    <p:sldId id="521" r:id="rId64"/>
    <p:sldId id="522" r:id="rId65"/>
    <p:sldId id="523" r:id="rId66"/>
    <p:sldId id="524" r:id="rId67"/>
    <p:sldId id="525" r:id="rId68"/>
    <p:sldId id="526" r:id="rId69"/>
    <p:sldId id="527" r:id="rId70"/>
    <p:sldId id="528" r:id="rId71"/>
    <p:sldId id="529" r:id="rId72"/>
    <p:sldId id="530" r:id="rId73"/>
    <p:sldId id="531" r:id="rId74"/>
    <p:sldId id="532" r:id="rId75"/>
    <p:sldId id="533" r:id="rId76"/>
    <p:sldId id="534" r:id="rId77"/>
    <p:sldId id="535" r:id="rId78"/>
    <p:sldId id="536" r:id="rId79"/>
    <p:sldId id="537" r:id="rId80"/>
    <p:sldId id="538" r:id="rId81"/>
    <p:sldId id="539" r:id="rId82"/>
    <p:sldId id="540" r:id="rId83"/>
    <p:sldId id="541" r:id="rId84"/>
    <p:sldId id="542" r:id="rId85"/>
    <p:sldId id="543" r:id="rId86"/>
    <p:sldId id="544" r:id="rId87"/>
    <p:sldId id="545" r:id="rId88"/>
    <p:sldId id="546" r:id="rId89"/>
    <p:sldId id="547" r:id="rId90"/>
    <p:sldId id="548" r:id="rId91"/>
    <p:sldId id="549" r:id="rId92"/>
    <p:sldId id="550" r:id="rId93"/>
    <p:sldId id="551" r:id="rId94"/>
    <p:sldId id="552" r:id="rId95"/>
    <p:sldId id="553" r:id="rId96"/>
    <p:sldId id="554" r:id="rId97"/>
    <p:sldId id="555" r:id="rId98"/>
    <p:sldId id="556" r:id="rId99"/>
    <p:sldId id="557" r:id="rId100"/>
    <p:sldId id="558" r:id="rId101"/>
    <p:sldId id="559" r:id="rId102"/>
    <p:sldId id="560" r:id="rId103"/>
    <p:sldId id="561" r:id="rId104"/>
  </p:sldIdLst>
  <p:sldSz type="screen4x3" cy="6858000" cx="9144000"/>
  <p:notesSz cx="6858000" cy="9034462"/>
  <p:defaultTextStyle>
    <a:lvl1pPr algn="l" fontAlgn="base" indent="0" latinLnBrk="1" marL="0" rtl="0">
      <a:lnSpc>
        <a:spcPct val="100000"/>
      </a:lnSpc>
      <a:spcBef>
        <a:spcPct val="0"/>
      </a:spcBef>
      <a:spcAft>
        <a:spcPct val="0"/>
      </a:spcAft>
      <a:buFontTx/>
      <a:buNone/>
      <a:defRPr baseline="0" b="0" sz="1800" i="0">
        <a:solidFill>
          <a:schemeClr val="dk1"/>
        </a:solidFill>
        <a:latin typeface="Arial Black" pitchFamily="34" charset="0"/>
        <a:ea typeface="Arial" pitchFamily="0" charset="0"/>
        <a:sym typeface="Arial Black" pitchFamily="34"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Black" pitchFamily="34" charset="0"/>
        <a:ea typeface="Arial" pitchFamily="0" charset="0"/>
        <a:sym typeface="Arial Black" pitchFamily="34"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Black" pitchFamily="34" charset="0"/>
        <a:ea typeface="Arial" pitchFamily="0" charset="0"/>
        <a:sym typeface="Arial Black" pitchFamily="34"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Black" pitchFamily="34" charset="0"/>
        <a:ea typeface="Arial" pitchFamily="0" charset="0"/>
        <a:sym typeface="Arial Black" pitchFamily="34"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Black" pitchFamily="34" charset="0"/>
        <a:ea typeface="Arial" pitchFamily="0" charset="0"/>
        <a:sym typeface="Arial Black" pitchFamily="34" charset="0"/>
      </a:defRPr>
    </a:lvl5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slideViewPr>
    <p:cSldViewPr showGuides="0" snapToGrid="1" snapToObjects="0">
      <p:cViewPr varScale="0">
        <p:scale>
          <a:sx n="86" d="100"/>
          <a:sy n="86" d="100"/>
        </p:scale>
        <p:origin x="-132" y="-744"/>
      </p:cViewPr>
      <p:guideLst>
        <p:guide orient="horz" pos="2160"/>
        <p:guide orient="vert" pos="2880"/>
      </p:guideLst>
    </p:cSldViewPr>
  </p:slideViewPr>
  <p:gridSpacing cx="0" cy="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slide" Target="slides/slide66.xml"/><Relationship Id="rId69" Type="http://schemas.openxmlformats.org/officeDocument/2006/relationships/slide" Target="slides/slide67.xml"/><Relationship Id="rId70" Type="http://schemas.openxmlformats.org/officeDocument/2006/relationships/slide" Target="slides/slide68.xml"/><Relationship Id="rId71" Type="http://schemas.openxmlformats.org/officeDocument/2006/relationships/slide" Target="slides/slide69.xml"/><Relationship Id="rId72" Type="http://schemas.openxmlformats.org/officeDocument/2006/relationships/slide" Target="slides/slide70.xml"/><Relationship Id="rId73" Type="http://schemas.openxmlformats.org/officeDocument/2006/relationships/slide" Target="slides/slide71.xml"/><Relationship Id="rId74" Type="http://schemas.openxmlformats.org/officeDocument/2006/relationships/slide" Target="slides/slide72.xml"/><Relationship Id="rId75" Type="http://schemas.openxmlformats.org/officeDocument/2006/relationships/slide" Target="slides/slide73.xml"/><Relationship Id="rId76" Type="http://schemas.openxmlformats.org/officeDocument/2006/relationships/slide" Target="slides/slide74.xml"/><Relationship Id="rId77" Type="http://schemas.openxmlformats.org/officeDocument/2006/relationships/slide" Target="slides/slide75.xml"/><Relationship Id="rId78" Type="http://schemas.openxmlformats.org/officeDocument/2006/relationships/slide" Target="slides/slide76.xml"/><Relationship Id="rId79" Type="http://schemas.openxmlformats.org/officeDocument/2006/relationships/slide" Target="slides/slide77.xml"/><Relationship Id="rId80" Type="http://schemas.openxmlformats.org/officeDocument/2006/relationships/slide" Target="slides/slide78.xml"/><Relationship Id="rId81" Type="http://schemas.openxmlformats.org/officeDocument/2006/relationships/slide" Target="slides/slide79.xml"/><Relationship Id="rId82" Type="http://schemas.openxmlformats.org/officeDocument/2006/relationships/slide" Target="slides/slide80.xml"/><Relationship Id="rId83" Type="http://schemas.openxmlformats.org/officeDocument/2006/relationships/slide" Target="slides/slide81.xml"/><Relationship Id="rId84" Type="http://schemas.openxmlformats.org/officeDocument/2006/relationships/slide" Target="slides/slide82.xml"/><Relationship Id="rId85" Type="http://schemas.openxmlformats.org/officeDocument/2006/relationships/slide" Target="slides/slide83.xml"/><Relationship Id="rId86" Type="http://schemas.openxmlformats.org/officeDocument/2006/relationships/slide" Target="slides/slide84.xml"/><Relationship Id="rId87" Type="http://schemas.openxmlformats.org/officeDocument/2006/relationships/slide" Target="slides/slide85.xml"/><Relationship Id="rId88" Type="http://schemas.openxmlformats.org/officeDocument/2006/relationships/slide" Target="slides/slide86.xml"/><Relationship Id="rId89" Type="http://schemas.openxmlformats.org/officeDocument/2006/relationships/slide" Target="slides/slide87.xml"/><Relationship Id="rId90" Type="http://schemas.openxmlformats.org/officeDocument/2006/relationships/slide" Target="slides/slide88.xml"/><Relationship Id="rId91" Type="http://schemas.openxmlformats.org/officeDocument/2006/relationships/slide" Target="slides/slide89.xml"/><Relationship Id="rId92" Type="http://schemas.openxmlformats.org/officeDocument/2006/relationships/slide" Target="slides/slide90.xml"/><Relationship Id="rId93" Type="http://schemas.openxmlformats.org/officeDocument/2006/relationships/slide" Target="slides/slide91.xml"/><Relationship Id="rId94" Type="http://schemas.openxmlformats.org/officeDocument/2006/relationships/slide" Target="slides/slide92.xml"/><Relationship Id="rId95" Type="http://schemas.openxmlformats.org/officeDocument/2006/relationships/slide" Target="slides/slide93.xml"/><Relationship Id="rId96" Type="http://schemas.openxmlformats.org/officeDocument/2006/relationships/slide" Target="slides/slide94.xml"/><Relationship Id="rId97" Type="http://schemas.openxmlformats.org/officeDocument/2006/relationships/slide" Target="slides/slide95.xml"/><Relationship Id="rId98" Type="http://schemas.openxmlformats.org/officeDocument/2006/relationships/slide" Target="slides/slide96.xml"/><Relationship Id="rId99" Type="http://schemas.openxmlformats.org/officeDocument/2006/relationships/slide" Target="slides/slide97.xml"/><Relationship Id="rId100" Type="http://schemas.openxmlformats.org/officeDocument/2006/relationships/slide" Target="slides/slide98.xml"/><Relationship Id="rId101" Type="http://schemas.openxmlformats.org/officeDocument/2006/relationships/slide" Target="slides/slide99.xml"/><Relationship Id="rId102" Type="http://schemas.openxmlformats.org/officeDocument/2006/relationships/slide" Target="slides/slide100.xml"/><Relationship Id="rId103" Type="http://schemas.openxmlformats.org/officeDocument/2006/relationships/slide" Target="slides/slide101.xml"/><Relationship Id="rId104" Type="http://schemas.openxmlformats.org/officeDocument/2006/relationships/slide" Target="slides/slide102.xml"/><Relationship Id="rId105" Type="http://schemas.openxmlformats.org/officeDocument/2006/relationships/tableStyles" Target="tableStyles.xml"/><Relationship Id="rId106" Type="http://schemas.openxmlformats.org/officeDocument/2006/relationships/presProps" Target="presProps.xml"/><Relationship Id="rId10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229" name=""/>
        <p:cNvGrpSpPr/>
        <p:nvPr/>
      </p:nvGrpSpPr>
      <p:grpSpPr>
        <a:xfrm>
          <a:off x="0" y="0"/>
          <a:ext cx="0" cy="0"/>
          <a:chOff x="0" y="0"/>
          <a:chExt cx="0" cy="0"/>
        </a:xfrm>
      </p:grpSpPr>
      <p:sp>
        <p:nvSpPr>
          <p:cNvPr id="1048767"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768"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769"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770"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771"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772"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24" name=""/>
        <p:cNvGrpSpPr/>
        <p:nvPr/>
      </p:nvGrpSpPr>
      <p:grpSpPr>
        <a:xfrm>
          <a:off x="0" y="0"/>
          <a:ext cx="0" cy="0"/>
          <a:chOff x="0" y="0"/>
          <a:chExt cx="0" cy="0"/>
        </a:xfrm>
      </p:grpSpPr>
      <p:sp>
        <p:nvSpPr>
          <p:cNvPr id="1048740"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dirty="0" lang="en-US"/>
          </a:p>
        </p:txBody>
      </p:sp>
      <p:sp>
        <p:nvSpPr>
          <p:cNvPr id="1048741"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lang="en-US" smtClean="0"/>
              <a:t>Click to edit Master subtitle style</a:t>
            </a:r>
            <a:endParaRPr dirty="0" lang="en-US"/>
          </a:p>
        </p:txBody>
      </p:sp>
      <p:sp>
        <p:nvSpPr>
          <p:cNvPr id="1048742"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743"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
        <p:nvSpPr>
          <p:cNvPr id="1048744"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27" name=""/>
        <p:cNvGrpSpPr/>
        <p:nvPr/>
      </p:nvGrpSpPr>
      <p:grpSpPr>
        <a:xfrm>
          <a:off x="0" y="0"/>
          <a:ext cx="0" cy="0"/>
          <a:chOff x="0" y="0"/>
          <a:chExt cx="0" cy="0"/>
        </a:xfrm>
      </p:grpSpPr>
      <p:sp>
        <p:nvSpPr>
          <p:cNvPr id="1048756" name="Title 1"/>
          <p:cNvSpPr>
            <a:spLocks noGrp="1"/>
          </p:cNvSpPr>
          <p:nvPr>
            <p:ph type="title"/>
          </p:nvPr>
        </p:nvSpPr>
        <p:spPr/>
        <p:txBody>
          <a:bodyPr/>
          <a:p>
            <a:r>
              <a:rPr lang="en-US" smtClean="0"/>
              <a:t>Click to edit Master title style</a:t>
            </a:r>
            <a:endParaRPr dirty="0" lang="en-US"/>
          </a:p>
        </p:txBody>
      </p:sp>
      <p:sp>
        <p:nvSpPr>
          <p:cNvPr id="1048757" name="Vertical Text Placeholder 2"/>
          <p:cNvSpPr>
            <a:spLocks noGrp="1"/>
          </p:cNvSpPr>
          <p:nvPr>
            <p:ph type="body" orient="vert" idx="1"/>
          </p:nvPr>
        </p:nvSpPr>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758"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759"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
        <p:nvSpPr>
          <p:cNvPr id="1048760"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223" name=""/>
        <p:cNvGrpSpPr/>
        <p:nvPr/>
      </p:nvGrpSpPr>
      <p:grpSpPr>
        <a:xfrm>
          <a:off x="0" y="0"/>
          <a:ext cx="0" cy="0"/>
          <a:chOff x="0" y="0"/>
          <a:chExt cx="0" cy="0"/>
        </a:xfrm>
      </p:grpSpPr>
      <p:sp>
        <p:nvSpPr>
          <p:cNvPr id="1048735" name="Vertical Title 1"/>
          <p:cNvSpPr>
            <a:spLocks noGrp="1"/>
          </p:cNvSpPr>
          <p:nvPr>
            <p:ph type="title" orient="vert"/>
          </p:nvPr>
        </p:nvSpPr>
        <p:spPr>
          <a:xfrm>
            <a:off x="6543675" y="365125"/>
            <a:ext cx="1971675" cy="5811838"/>
          </a:xfrm>
        </p:spPr>
        <p:txBody>
          <a:bodyPr vert="eaVert"/>
          <a:p>
            <a:r>
              <a:rPr lang="en-US" smtClean="0"/>
              <a:t>Click to edit Master title style</a:t>
            </a:r>
            <a:endParaRPr dirty="0" lang="en-US"/>
          </a:p>
        </p:txBody>
      </p:sp>
      <p:sp>
        <p:nvSpPr>
          <p:cNvPr id="1048736" name="Vertical Text Placeholder 2"/>
          <p:cNvSpPr>
            <a:spLocks noGrp="1"/>
          </p:cNvSpPr>
          <p:nvPr>
            <p:ph type="body" orient="vert" idx="1"/>
          </p:nvPr>
        </p:nvSpPr>
        <p:spPr>
          <a:xfrm>
            <a:off x="628650" y="365125"/>
            <a:ext cx="5800725" cy="5811838"/>
          </a:xfrm>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737"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738"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
        <p:nvSpPr>
          <p:cNvPr id="1048739"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41" name=""/>
        <p:cNvGrpSpPr/>
        <p:nvPr/>
      </p:nvGrpSpPr>
      <p:grpSpPr>
        <a:xfrm>
          <a:off x="0" y="0"/>
          <a:ext cx="0" cy="0"/>
          <a:chOff x="0" y="0"/>
          <a:chExt cx="0" cy="0"/>
        </a:xfrm>
      </p:grpSpPr>
      <p:sp>
        <p:nvSpPr>
          <p:cNvPr id="1048618" name="Title 1"/>
          <p:cNvSpPr>
            <a:spLocks noGrp="1"/>
          </p:cNvSpPr>
          <p:nvPr>
            <p:ph type="title"/>
          </p:nvPr>
        </p:nvSpPr>
        <p:spPr/>
        <p:txBody>
          <a:bodyPr/>
          <a:p>
            <a:r>
              <a:rPr lang="en-US" smtClean="0"/>
              <a:t>Click to edit Master title style</a:t>
            </a:r>
            <a:endParaRPr dirty="0" lang="en-US"/>
          </a:p>
        </p:txBody>
      </p:sp>
      <p:sp>
        <p:nvSpPr>
          <p:cNvPr id="1048619" name="Content Placeholder 2"/>
          <p:cNvSpPr>
            <a:spLocks noGrp="1"/>
          </p:cNvSpPr>
          <p:nvPr>
            <p:ph idx="1"/>
          </p:nvPr>
        </p:nvSpPr>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620"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621"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
        <p:nvSpPr>
          <p:cNvPr id="1048622"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26" name=""/>
        <p:cNvGrpSpPr/>
        <p:nvPr/>
      </p:nvGrpSpPr>
      <p:grpSpPr>
        <a:xfrm>
          <a:off x="0" y="0"/>
          <a:ext cx="0" cy="0"/>
          <a:chOff x="0" y="0"/>
          <a:chExt cx="0" cy="0"/>
        </a:xfrm>
      </p:grpSpPr>
      <p:sp>
        <p:nvSpPr>
          <p:cNvPr id="1048751"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dirty="0" lang="en-US"/>
          </a:p>
        </p:txBody>
      </p:sp>
      <p:sp>
        <p:nvSpPr>
          <p:cNvPr id="1048752"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lang="en-US" smtClean="0"/>
              <a:t>Click to edit Master text styles</a:t>
            </a:r>
          </a:p>
        </p:txBody>
      </p:sp>
      <p:sp>
        <p:nvSpPr>
          <p:cNvPr id="1048753"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754"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
        <p:nvSpPr>
          <p:cNvPr id="1048755"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20" name=""/>
        <p:cNvGrpSpPr/>
        <p:nvPr/>
      </p:nvGrpSpPr>
      <p:grpSpPr>
        <a:xfrm>
          <a:off x="0" y="0"/>
          <a:ext cx="0" cy="0"/>
          <a:chOff x="0" y="0"/>
          <a:chExt cx="0" cy="0"/>
        </a:xfrm>
      </p:grpSpPr>
      <p:sp>
        <p:nvSpPr>
          <p:cNvPr id="1048717" name="Title 1"/>
          <p:cNvSpPr>
            <a:spLocks noGrp="1"/>
          </p:cNvSpPr>
          <p:nvPr>
            <p:ph type="title"/>
          </p:nvPr>
        </p:nvSpPr>
        <p:spPr/>
        <p:txBody>
          <a:bodyPr/>
          <a:p>
            <a:r>
              <a:rPr lang="en-US" smtClean="0"/>
              <a:t>Click to edit Master title style</a:t>
            </a:r>
            <a:endParaRPr dirty="0" lang="en-US"/>
          </a:p>
        </p:txBody>
      </p:sp>
      <p:sp>
        <p:nvSpPr>
          <p:cNvPr id="1048718" name="Content Placeholder 2"/>
          <p:cNvSpPr>
            <a:spLocks noGrp="1"/>
          </p:cNvSpPr>
          <p:nvPr>
            <p:ph sz="half" idx="1"/>
          </p:nvPr>
        </p:nvSpPr>
        <p:spPr>
          <a:xfrm>
            <a:off x="628650" y="1825625"/>
            <a:ext cx="3886200" cy="435133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719" name="Content Placeholder 3"/>
          <p:cNvSpPr>
            <a:spLocks noGrp="1"/>
          </p:cNvSpPr>
          <p:nvPr>
            <p:ph sz="half" idx="2"/>
          </p:nvPr>
        </p:nvSpPr>
        <p:spPr>
          <a:xfrm>
            <a:off x="4629150" y="1825625"/>
            <a:ext cx="3886200" cy="435133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720"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721"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
        <p:nvSpPr>
          <p:cNvPr id="1048722"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21" name=""/>
        <p:cNvGrpSpPr/>
        <p:nvPr/>
      </p:nvGrpSpPr>
      <p:grpSpPr>
        <a:xfrm>
          <a:off x="0" y="0"/>
          <a:ext cx="0" cy="0"/>
          <a:chOff x="0" y="0"/>
          <a:chExt cx="0" cy="0"/>
        </a:xfrm>
      </p:grpSpPr>
      <p:sp>
        <p:nvSpPr>
          <p:cNvPr id="1048723" name="Title 1"/>
          <p:cNvSpPr>
            <a:spLocks noGrp="1"/>
          </p:cNvSpPr>
          <p:nvPr>
            <p:ph type="title"/>
          </p:nvPr>
        </p:nvSpPr>
        <p:spPr>
          <a:xfrm>
            <a:off x="629841" y="365126"/>
            <a:ext cx="7886700" cy="1325563"/>
          </a:xfrm>
        </p:spPr>
        <p:txBody>
          <a:bodyPr/>
          <a:p>
            <a:r>
              <a:rPr lang="en-US" smtClean="0"/>
              <a:t>Click to edit Master title style</a:t>
            </a:r>
            <a:endParaRPr dirty="0" lang="en-US"/>
          </a:p>
        </p:txBody>
      </p:sp>
      <p:sp>
        <p:nvSpPr>
          <p:cNvPr id="1048724"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725" name="Content Placeholder 3"/>
          <p:cNvSpPr>
            <a:spLocks noGrp="1"/>
          </p:cNvSpPr>
          <p:nvPr>
            <p:ph sz="half" idx="2"/>
          </p:nvPr>
        </p:nvSpPr>
        <p:spPr>
          <a:xfrm>
            <a:off x="629842" y="2505075"/>
            <a:ext cx="3868340" cy="368458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726"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727" name="Content Placeholder 5"/>
          <p:cNvSpPr>
            <a:spLocks noGrp="1"/>
          </p:cNvSpPr>
          <p:nvPr>
            <p:ph sz="quarter" idx="4"/>
          </p:nvPr>
        </p:nvSpPr>
        <p:spPr>
          <a:xfrm>
            <a:off x="4629150" y="2505075"/>
            <a:ext cx="3887391" cy="368458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728"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729"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
        <p:nvSpPr>
          <p:cNvPr id="1048730"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222" name=""/>
        <p:cNvGrpSpPr/>
        <p:nvPr/>
      </p:nvGrpSpPr>
      <p:grpSpPr>
        <a:xfrm>
          <a:off x="0" y="0"/>
          <a:ext cx="0" cy="0"/>
          <a:chOff x="0" y="0"/>
          <a:chExt cx="0" cy="0"/>
        </a:xfrm>
      </p:grpSpPr>
      <p:sp>
        <p:nvSpPr>
          <p:cNvPr id="1048731" name="Title 1"/>
          <p:cNvSpPr>
            <a:spLocks noGrp="1"/>
          </p:cNvSpPr>
          <p:nvPr>
            <p:ph type="title"/>
          </p:nvPr>
        </p:nvSpPr>
        <p:spPr/>
        <p:txBody>
          <a:bodyPr/>
          <a:p>
            <a:r>
              <a:rPr lang="en-US" smtClean="0"/>
              <a:t>Click to edit Master title style</a:t>
            </a:r>
            <a:endParaRPr dirty="0" lang="en-US"/>
          </a:p>
        </p:txBody>
      </p:sp>
      <p:sp>
        <p:nvSpPr>
          <p:cNvPr id="1048732"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733"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
        <p:nvSpPr>
          <p:cNvPr id="1048734"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116" name=""/>
        <p:cNvGrpSpPr/>
        <p:nvPr/>
      </p:nvGrpSpPr>
      <p:grpSpPr>
        <a:xfrm>
          <a:off x="0" y="0"/>
          <a:ext cx="0" cy="0"/>
          <a:chOff x="0" y="0"/>
          <a:chExt cx="0" cy="0"/>
        </a:xfrm>
      </p:grpSpPr>
      <p:sp>
        <p:nvSpPr>
          <p:cNvPr id="1048581"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582"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
        <p:nvSpPr>
          <p:cNvPr id="1048583"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28" name=""/>
        <p:cNvGrpSpPr/>
        <p:nvPr/>
      </p:nvGrpSpPr>
      <p:grpSpPr>
        <a:xfrm>
          <a:off x="0" y="0"/>
          <a:ext cx="0" cy="0"/>
          <a:chOff x="0" y="0"/>
          <a:chExt cx="0" cy="0"/>
        </a:xfrm>
      </p:grpSpPr>
      <p:sp>
        <p:nvSpPr>
          <p:cNvPr id="1048761"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dirty="0" lang="en-US"/>
          </a:p>
        </p:txBody>
      </p:sp>
      <p:sp>
        <p:nvSpPr>
          <p:cNvPr id="1048762"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763"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smtClean="0"/>
              <a:t>Click to edit Master text styles</a:t>
            </a:r>
          </a:p>
        </p:txBody>
      </p:sp>
      <p:sp>
        <p:nvSpPr>
          <p:cNvPr id="1048764"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765"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
        <p:nvSpPr>
          <p:cNvPr id="1048766"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225" name=""/>
        <p:cNvGrpSpPr/>
        <p:nvPr/>
      </p:nvGrpSpPr>
      <p:grpSpPr>
        <a:xfrm>
          <a:off x="0" y="0"/>
          <a:ext cx="0" cy="0"/>
          <a:chOff x="0" y="0"/>
          <a:chExt cx="0" cy="0"/>
        </a:xfrm>
      </p:grpSpPr>
      <p:sp>
        <p:nvSpPr>
          <p:cNvPr id="1048745"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dirty="0" lang="en-US"/>
          </a:p>
        </p:txBody>
      </p:sp>
      <p:sp>
        <p:nvSpPr>
          <p:cNvPr id="1048746" name="Picture Placeholder 2"/>
          <p:cNvSpPr>
            <a:spLocks noChangeAspect="1" noGrp="1"/>
          </p:cNvSpPr>
          <p:nvPr>
            <p:ph type="pic" idx="1"/>
          </p:nvPr>
        </p:nvSpPr>
        <p:spPr>
          <a:xfrm>
            <a:off x="3887391" y="987426"/>
            <a:ext cx="4629150" cy="4873625"/>
          </a:xfrm>
        </p:spPr>
        <p:txBody>
          <a:bodyPr anchor="t" anchorCtr="0" bIns="45720" compatLnSpc="1" lIns="91440" numCol="1" rIns="91440" rtlCol="0" tIns="45720" vert="horz" wrap="square">
            <a:prstTxWarp prst="textNoShape"/>
            <a:normAutofit/>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pPr algn="l" defTabSz="914400" eaLnBrk="0" fontAlgn="base" hangingPunct="0" indent="0" latinLnBrk="0" lvl="0" marL="0" marR="0" rtl="0">
              <a:lnSpc>
                <a:spcPct val="90000"/>
              </a:lnSpc>
              <a:spcBef>
                <a:spcPts val="1000"/>
              </a:spcBef>
              <a:spcAft>
                <a:spcPct val="0"/>
              </a:spcAft>
              <a:buClrTx/>
              <a:buSzTx/>
              <a:buFont typeface="Arial" panose="020B0604020202020204" pitchFamily="34" charset="0"/>
              <a:buNone/>
            </a:pPr>
            <a:r>
              <a:rPr baseline="0" b="0" cap="none" sz="3200" i="0" kern="1200" kumimoji="0" lang="en-US" noProof="0" normalizeH="0" spc="0" strike="noStrike" u="none" smtClean="0">
                <a:ln>
                  <a:noFill/>
                </a:ln>
                <a:solidFill>
                  <a:schemeClr val="tx1"/>
                </a:solidFill>
                <a:effectLst/>
                <a:uLnTx/>
                <a:uFillTx/>
                <a:latin typeface="+mn-lt"/>
                <a:ea typeface="+mn-ea"/>
                <a:cs typeface="+mn-cs"/>
              </a:rPr>
              <a:t>Click icon to add picture</a:t>
            </a:r>
            <a:endParaRPr baseline="0" b="0" cap="none" dirty="0" sz="3200" i="0" kern="1200" kumimoji="0" lang="en-US" noProof="0" normalizeH="0" spc="0" strike="noStrike" u="none">
              <a:ln>
                <a:noFill/>
              </a:ln>
              <a:solidFill>
                <a:schemeClr val="tx1"/>
              </a:solidFill>
              <a:effectLst/>
              <a:uLnTx/>
              <a:uFillTx/>
              <a:latin typeface="+mn-lt"/>
              <a:ea typeface="+mn-ea"/>
              <a:cs typeface="+mn-cs"/>
            </a:endParaRPr>
          </a:p>
        </p:txBody>
      </p:sp>
      <p:sp>
        <p:nvSpPr>
          <p:cNvPr id="1048747"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smtClean="0"/>
              <a:t>Click to edit Master text styles</a:t>
            </a:r>
          </a:p>
        </p:txBody>
      </p:sp>
      <p:sp>
        <p:nvSpPr>
          <p:cNvPr id="1048748"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749"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
        <p:nvSpPr>
          <p:cNvPr id="1048750"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104" name=""/>
        <p:cNvGrpSpPr/>
        <p:nvPr/>
      </p:nvGrpSpPr>
      <p:grpSpPr>
        <a:xfrm rot="0">
          <a:off x="0" y="0"/>
          <a:ext cx="0" cy="0"/>
          <a:chOff x="0" y="0"/>
          <a:chExt cx="0" cy="0"/>
        </a:xfrm>
      </p:grpSpPr>
      <p:sp>
        <p:nvSpPr>
          <p:cNvPr id="1048576" name=""/>
          <p:cNvSpPr/>
          <p:nvPr>
            <p:ph type="title" sz="full" idx="0"/>
          </p:nvPr>
        </p:nvSpPr>
        <p:spPr>
          <a:xfrm rot="0">
            <a:off x="628650" y="365125"/>
            <a:ext cx="7886700" cy="1325562"/>
          </a:xfrm>
          <a:prstGeom prst="rect"/>
          <a:noFill/>
          <a:ln>
            <a:noFill/>
          </a:ln>
        </p:spPr>
        <p:txBody>
          <a:bodyPr anchor="ctr" bIns="45720" lIns="91440" rIns="91440" tIns="45720"/>
          <a:p>
            <a:pPr lvl="0"/>
            <a:r>
              <a:rPr altLang="en-US" lang="zh-CN"/>
              <a:t>Click to edit Master title style</a:t>
            </a:r>
          </a:p>
        </p:txBody>
      </p:sp>
      <p:sp>
        <p:nvSpPr>
          <p:cNvPr id="1048577" name=""/>
          <p:cNvSpPr/>
          <p:nvPr>
            <p:ph type="body" sz="full" idx="1"/>
          </p:nvPr>
        </p:nvSpPr>
        <p:spPr>
          <a:xfrm rot="0">
            <a:off x="628650" y="1825625"/>
            <a:ext cx="7886700" cy="4351337"/>
          </a:xfrm>
          <a:prstGeom prst="rect"/>
          <a:noFill/>
          <a:ln>
            <a:noFill/>
          </a:ln>
        </p:spPr>
        <p:txBody>
          <a:bodyPr bIns="45720" lIns="91440" rIns="91440" tIns="45720"/>
          <a:p>
            <a:pPr lvl="0"/>
            <a:r>
              <a:rPr altLang="en-US" lang="zh-CN"/>
              <a:t>Click to edit Master text styles</a:t>
            </a:r>
          </a:p>
          <a:p>
            <a:pPr lvl="1"/>
            <a:r>
              <a:rPr altLang="en-US" lang="zh-CN"/>
              <a:t>Second level</a:t>
            </a:r>
          </a:p>
          <a:p>
            <a:pPr lvl="2"/>
            <a:r>
              <a:rPr altLang="en-US" lang="zh-CN"/>
              <a:t>Third level</a:t>
            </a:r>
          </a:p>
          <a:p>
            <a:pPr lvl="3"/>
            <a:r>
              <a:rPr altLang="en-US" lang="zh-CN"/>
              <a:t>Fourth level</a:t>
            </a:r>
          </a:p>
          <a:p>
            <a:pPr lvl="4"/>
            <a:r>
              <a:rPr altLang="en-US" lang="zh-CN"/>
              <a:t>Fifth level</a:t>
            </a:r>
          </a:p>
        </p:txBody>
      </p:sp>
      <p:sp>
        <p:nvSpPr>
          <p:cNvPr id="1048578"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lvl="0"/>
            <a:endParaRPr altLang="en-US" sz="1200" lang="zh-CN">
              <a:solidFill>
                <a:srgbClr val="898989"/>
              </a:solidFill>
            </a:endParaRPr>
          </a:p>
        </p:txBody>
      </p:sp>
      <p:sp>
        <p:nvSpPr>
          <p:cNvPr id="1048579"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ctr" lvl="0"/>
            <a:endParaRPr altLang="en-US" sz="1200" lang="zh-CN">
              <a:solidFill>
                <a:srgbClr val="898989"/>
              </a:solidFill>
            </a:endParaRPr>
          </a:p>
        </p:txBody>
      </p:sp>
      <p:sp>
        <p:nvSpPr>
          <p:cNvPr id="1048580"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Black" pitchFamily="34" charset="0"/>
              </a:defRPr>
            </a:lvl5pPr>
          </a:lstStyle>
          <a:p>
            <a:pPr algn="r" lvl="0"/>
            <a:fld id="{566ABCEB-ACFC-4714-9973-3DA970169C29}" type="slidenum">
              <a:rPr altLang="en-US" sz="1200" lang="zh-CN">
                <a:solidFill>
                  <a:srgbClr val="898989"/>
                </a:solidFill>
              </a:rPr>
              <a:pPr algn="r" lvl="0"/>
            </a:fld>
            <a:endParaRPr altLang="en-US" sz="1200" lang="zh-CN">
              <a:solidFill>
                <a:srgbClr val="898989"/>
              </a:solidFill>
            </a:endParaRPr>
          </a:p>
        </p:txBody>
      </p:sp>
    </p:spTree>
  </p:cSld>
  <p:clrMap accent1="accent1" accent2="accent2" accent3="accent3" accent4="accent4" accent5="accent5" accent6="accent6" bg1="lt1" bg2="dk2" tx1="dk1" tx2="lt2"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fill="hold" id="1" nodeType="withEffect" presetClass="entr" presetID="10" presetSubtype="0">
          <p:stCondLst>
            <p:cond delay="0"/>
          </p:stCondLst>
          <p:childTnLst>
            <p:set>
              <p:cBhvr>
                <p:cTn dur="1" fill="hold" id="2">
                  <p:stCondLst>
                    <p:cond delay="0"/>
                  </p:stCondLst>
                </p:cTn>
                <p:tgtEl>
                  <p:spTgt spid="1048577"/>
                </p:tgtEl>
                <p:attrNameLst>
                  <p:attrName>style.visibility</p:attrName>
                </p:attrNameLst>
              </p:cBhvr>
              <p:to>
                <p:strVal val="visible"/>
              </p:to>
            </p:set>
            <p:animEffect transition="in" filter="fade">
              <p:cBhvr>
                <p:cTn dur="2000" id="3"/>
                <p:tgtEl>
                  <p:spTgt spid="1048577"/>
                </p:tgtEl>
              </p:cBhvr>
            </p:animEffect>
          </p:childTnLst>
        </p:cTn>
      </p:par>
    </p:tnLst>
    <p:bldLst>
      <p:bldP spid="1048576" grpId="0" uiExpand="0" build="whole"/>
      <p:bldP spid="1048577" grpId="0" uiExpand="0" build="p" bldLvl="5"/>
    </p:bldLst>
  </p:timing>
  <p:hf dt="0" ftr="0" sldNum="0"/>
  <p:txStyles>
    <p:titleStyle>
      <a:lvl1pPr algn="l" eaLnBrk="0" fontAlgn="base" hangingPunct="0" rtl="0">
        <a:lnSpc>
          <a:spcPct val="90000"/>
        </a:lnSpc>
        <a:spcBef>
          <a:spcPct val="0"/>
        </a:spcBef>
        <a:spcAft>
          <a:spcPct val="0"/>
        </a:spcAft>
        <a:defRPr sz="4400" kern="1200">
          <a:solidFill>
            <a:schemeClr val="tx1"/>
          </a:solidFill>
          <a:latin typeface="+mj-lt"/>
          <a:ea typeface="+mj-ea"/>
          <a:cs typeface="+mj-cs"/>
        </a:defRPr>
      </a:lvl1pPr>
      <a:lvl2pPr algn="l" eaLnBrk="0" fontAlgn="base" hangingPunct="0" rtl="0">
        <a:lnSpc>
          <a:spcPct val="90000"/>
        </a:lnSpc>
        <a:spcBef>
          <a:spcPct val="0"/>
        </a:spcBef>
        <a:spcAft>
          <a:spcPct val="0"/>
        </a:spcAft>
        <a:defRPr sz="4400">
          <a:solidFill>
            <a:schemeClr val="tx1"/>
          </a:solidFill>
          <a:latin typeface="Calibri Light" panose="020F0302020204030204" pitchFamily="34" charset="0"/>
        </a:defRPr>
      </a:lvl2pPr>
      <a:lvl3pPr algn="l" eaLnBrk="0" fontAlgn="base" hangingPunct="0" rtl="0">
        <a:lnSpc>
          <a:spcPct val="90000"/>
        </a:lnSpc>
        <a:spcBef>
          <a:spcPct val="0"/>
        </a:spcBef>
        <a:spcAft>
          <a:spcPct val="0"/>
        </a:spcAft>
        <a:defRPr sz="4400">
          <a:solidFill>
            <a:schemeClr val="tx1"/>
          </a:solidFill>
          <a:latin typeface="Calibri Light" panose="020F0302020204030204" pitchFamily="34" charset="0"/>
        </a:defRPr>
      </a:lvl3pPr>
      <a:lvl4pPr algn="l" eaLnBrk="0" fontAlgn="base" hangingPunct="0" rtl="0">
        <a:lnSpc>
          <a:spcPct val="90000"/>
        </a:lnSpc>
        <a:spcBef>
          <a:spcPct val="0"/>
        </a:spcBef>
        <a:spcAft>
          <a:spcPct val="0"/>
        </a:spcAft>
        <a:defRPr sz="4400">
          <a:solidFill>
            <a:schemeClr val="tx1"/>
          </a:solidFill>
          <a:latin typeface="Calibri Light" panose="020F0302020204030204" pitchFamily="34" charset="0"/>
        </a:defRPr>
      </a:lvl4pPr>
      <a:lvl5pPr algn="l" eaLnBrk="0" fontAlgn="base" hangingPunct="0" rtl="0">
        <a:lnSpc>
          <a:spcPct val="90000"/>
        </a:lnSpc>
        <a:spcBef>
          <a:spcPct val="0"/>
        </a:spcBef>
        <a:spcAft>
          <a:spcPct val="0"/>
        </a:spcAft>
        <a:defRPr sz="4400">
          <a:solidFill>
            <a:schemeClr val="tx1"/>
          </a:solidFill>
          <a:latin typeface="Calibri Light" panose="020F0302020204030204" pitchFamily="34" charset="0"/>
        </a:defRPr>
      </a:lvl5pPr>
      <a:lvl6pPr algn="l" fontAlgn="base" marL="457200" rtl="0">
        <a:lnSpc>
          <a:spcPct val="90000"/>
        </a:lnSpc>
        <a:spcBef>
          <a:spcPct val="0"/>
        </a:spcBef>
        <a:spcAft>
          <a:spcPct val="0"/>
        </a:spcAft>
        <a:defRPr sz="4400">
          <a:solidFill>
            <a:schemeClr val="tx1"/>
          </a:solidFill>
          <a:latin typeface="Calibri Light" panose="020F0302020204030204" pitchFamily="34" charset="0"/>
        </a:defRPr>
      </a:lvl6pPr>
      <a:lvl7pPr algn="l" fontAlgn="base" marL="914400" rtl="0">
        <a:lnSpc>
          <a:spcPct val="90000"/>
        </a:lnSpc>
        <a:spcBef>
          <a:spcPct val="0"/>
        </a:spcBef>
        <a:spcAft>
          <a:spcPct val="0"/>
        </a:spcAft>
        <a:defRPr sz="4400">
          <a:solidFill>
            <a:schemeClr val="tx1"/>
          </a:solidFill>
          <a:latin typeface="Calibri Light" panose="020F0302020204030204" pitchFamily="34" charset="0"/>
        </a:defRPr>
      </a:lvl7pPr>
      <a:lvl8pPr algn="l" fontAlgn="base" marL="1371600" rtl="0">
        <a:lnSpc>
          <a:spcPct val="90000"/>
        </a:lnSpc>
        <a:spcBef>
          <a:spcPct val="0"/>
        </a:spcBef>
        <a:spcAft>
          <a:spcPct val="0"/>
        </a:spcAft>
        <a:defRPr sz="4400">
          <a:solidFill>
            <a:schemeClr val="tx1"/>
          </a:solidFill>
          <a:latin typeface="Calibri Light" panose="020F0302020204030204" pitchFamily="34" charset="0"/>
        </a:defRPr>
      </a:lvl8pPr>
      <a:lvl9pPr algn="l" fontAlgn="base" marL="1828800" rtl="0">
        <a:lnSpc>
          <a:spcPct val="90000"/>
        </a:lnSpc>
        <a:spcBef>
          <a:spcPct val="0"/>
        </a:spcBef>
        <a:spcAft>
          <a:spcPct val="0"/>
        </a:spcAft>
        <a:defRPr sz="4400">
          <a:solidFill>
            <a:schemeClr val="tx1"/>
          </a:solidFill>
          <a:latin typeface="Calibri Light" panose="020F0302020204030204" pitchFamily="34" charset="0"/>
        </a:defRPr>
      </a:lvl9pPr>
    </p:titleStyle>
    <p:bodyStyle>
      <a:lvl1pPr algn="l" eaLnBrk="0" fontAlgn="base" hangingPunct="0" indent="-228600" marL="228600" rtl="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algn="l" eaLnBrk="0" fontAlgn="base" hangingPunct="0" indent="-228600" marL="685800" rtl="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algn="l" eaLnBrk="0" fontAlgn="base" hangingPunct="0" indent="-228600" marL="1143000" rtl="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algn="l" eaLnBrk="0" fontAlgn="base" hangingPunct="0" indent="-228600" marL="1600200" rtl="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algn="l" eaLnBrk="0" fontAlgn="base" hangingPunct="0" indent="-228600" marL="2057400" rtl="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image" Target="../media/image9.jpeg"/><Relationship Id="rId2"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 Id="rId3"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1">
  <p:cSld>
    <p:spTree>
      <p:nvGrpSpPr>
        <p:cNvPr id="124" name=""/>
        <p:cNvGrpSpPr/>
        <p:nvPr/>
      </p:nvGrpSpPr>
      <p:grpSpPr>
        <a:xfrm rot="0">
          <a:off x="0" y="0"/>
          <a:ext cx="0" cy="0"/>
          <a:chOff x="0" y="0"/>
          <a:chExt cx="0" cy="0"/>
        </a:xfrm>
      </p:grpSpPr>
      <p:sp>
        <p:nvSpPr>
          <p:cNvPr id="1048593" name=""/>
          <p:cNvSpPr/>
          <p:nvPr>
            <p:ph type="body" sz="half" idx="4294967295"/>
          </p:nvPr>
        </p:nvSpPr>
        <p:spPr>
          <a:xfrm rot="0">
            <a:off x="825500" y="381000"/>
            <a:ext cx="8318500" cy="5562600"/>
          </a:xfrm>
          <a:prstGeom prst="rect"/>
          <a:noFill/>
          <a:ln>
            <a:noFill/>
          </a:ln>
        </p:spPr>
        <p:txBody>
          <a:bodyPr anchor="t" bIns="45720" lIns="91440" rIns="91440" tIns="45720"/>
          <a:lstStyle>
            <a:lvl1pPr marL="228600">
              <a:lnSpc>
                <a:spcPct val="90000"/>
              </a:lnSpc>
              <a:spcBef>
                <a:spcPts val="1000"/>
              </a:spcBef>
              <a:spcAft>
                <a:spcPct val="0"/>
              </a:spcAft>
              <a:buFont typeface="Arial" pitchFamily="0" charset="0"/>
              <a:buChar char="•"/>
              <a:defRPr sz="2400">
                <a:solidFill>
                  <a:schemeClr val="dk1"/>
                </a:solidFill>
              </a:defRPr>
            </a:lvl1pPr>
            <a:lvl2pPr marL="685800">
              <a:lnSpc>
                <a:spcPct val="90000"/>
              </a:lnSpc>
              <a:spcBef>
                <a:spcPts val="500"/>
              </a:spcBef>
              <a:spcAft>
                <a:spcPct val="0"/>
              </a:spcAft>
              <a:buFont typeface="Arial" pitchFamily="0" charset="0"/>
              <a:buChar char="•"/>
              <a:defRPr sz="2000">
                <a:solidFill>
                  <a:schemeClr val="dk1"/>
                </a:solidFill>
              </a:defRPr>
            </a:lvl2pPr>
            <a:lvl3pPr marL="1143000">
              <a:lnSpc>
                <a:spcPct val="90000"/>
              </a:lnSpc>
              <a:spcBef>
                <a:spcPts val="500"/>
              </a:spcBef>
              <a:spcAft>
                <a:spcPct val="0"/>
              </a:spcAft>
              <a:buFont typeface="Arial" pitchFamily="0" charset="0"/>
              <a:buChar char="•"/>
              <a:defRPr sz="1800">
                <a:solidFill>
                  <a:schemeClr val="dk1"/>
                </a:solidFill>
              </a:defRPr>
            </a:lvl3pPr>
            <a:lvl4pPr marL="1600200">
              <a:lnSpc>
                <a:spcPct val="90000"/>
              </a:lnSpc>
              <a:spcBef>
                <a:spcPts val="500"/>
              </a:spcBef>
              <a:spcAft>
                <a:spcPct val="0"/>
              </a:spcAft>
              <a:buFont typeface="Arial" pitchFamily="0" charset="0"/>
              <a:buChar char="•"/>
              <a:defRPr sz="1600">
                <a:solidFill>
                  <a:schemeClr val="dk1"/>
                </a:solidFill>
              </a:defRPr>
            </a:lvl4pPr>
            <a:lvl5pPr marL="2057400">
              <a:lnSpc>
                <a:spcPct val="90000"/>
              </a:lnSpc>
              <a:spcBef>
                <a:spcPts val="500"/>
              </a:spcBef>
              <a:spcAft>
                <a:spcPct val="0"/>
              </a:spcAft>
              <a:buFont typeface="Arial" pitchFamily="0" charset="0"/>
              <a:buChar char="•"/>
              <a:defRPr sz="1600">
                <a:solidFill>
                  <a:schemeClr val="dk1"/>
                </a:solidFill>
              </a:defRPr>
            </a:lvl5pPr>
          </a:lstStyle>
          <a:p>
            <a:pPr eaLnBrk="1" hangingPunct="1" latinLnBrk="1" lvl="0">
              <a:buFontTx/>
              <a:buNone/>
            </a:pPr>
            <a:r>
              <a:rPr altLang="en-US" b="1" sz="7200" lang="zh-CN"/>
              <a:t>Neurophysiology</a:t>
            </a:r>
          </a:p>
          <a:p>
            <a:pPr eaLnBrk="1" hangingPunct="1" latinLnBrk="1" lvl="0">
              <a:buFontTx/>
              <a:buNone/>
            </a:pPr>
            <a:r>
              <a:rPr b="1" sz="4000"/>
              <a:t>Dr Nzau Muange, MB, ChB, MMED (Psychiatry) Registrar</a:t>
            </a:r>
            <a:r>
              <a:rPr sz="2800"/>
              <a:t> </a:t>
            </a:r>
          </a:p>
          <a:p>
            <a:pPr eaLnBrk="1" hangingPunct="1" latinLnBrk="1" lvl="0"/>
            <a:endParaRPr sz="2800"/>
          </a:p>
          <a:p>
            <a:pPr eaLnBrk="1" hangingPunct="1" latinLnBrk="1" lvl="0"/>
            <a:endParaRPr sz="2800"/>
          </a:p>
          <a:p>
            <a:pPr eaLnBrk="1" hangingPunct="1" latinLnBrk="1" lvl="0">
              <a:buFontTx/>
              <a:buNone/>
            </a:pPr>
            <a:endParaRPr sz="2800"/>
          </a:p>
        </p:txBody>
      </p:sp>
      <p:pic>
        <p:nvPicPr>
          <p:cNvPr id="2097153" name=""/>
          <p:cNvPicPr>
            <a:picLocks/>
          </p:cNvPicPr>
          <p:nvPr/>
        </p:nvPicPr>
        <p:blipFill>
          <a:blip xmlns:r="http://schemas.openxmlformats.org/officeDocument/2006/relationships" r:embed="rId1"/>
          <a:srcRect l="0" t="0" r="0" b="0"/>
          <a:stretch>
            <a:fillRect/>
          </a:stretch>
        </p:blipFill>
        <p:spPr>
          <a:xfrm rot="0">
            <a:off x="4648200" y="3810000"/>
            <a:ext cx="4129087" cy="2697162"/>
          </a:xfrm>
          <a:prstGeom prst="rect"/>
          <a:noFill/>
          <a:ln>
            <a:noFill/>
          </a:ln>
        </p:spPr>
      </p:pic>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593">
                                            <p:txEl>
                                              <p:charRg st="0" end="16"/>
                                            </p:txEl>
                                          </p:spTgt>
                                        </p:tgtEl>
                                        <p:attrNameLst>
                                          <p:attrName>style.visibility</p:attrName>
                                        </p:attrNameLst>
                                      </p:cBhvr>
                                      <p:to>
                                        <p:strVal val="visible"/>
                                      </p:to>
                                    </p:set>
                                    <p:animEffect transition="in" filter="fade">
                                      <p:cBhvr>
                                        <p:cTn dur="2000" id="7"/>
                                        <p:tgtEl>
                                          <p:spTgt spid="1048593">
                                            <p:txEl>
                                              <p:charRg st="0" end="16"/>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593">
                                            <p:txEl>
                                              <p:charRg st="16" end="70"/>
                                            </p:txEl>
                                          </p:spTgt>
                                        </p:tgtEl>
                                        <p:attrNameLst>
                                          <p:attrName>style.visibility</p:attrName>
                                        </p:attrNameLst>
                                      </p:cBhvr>
                                      <p:to>
                                        <p:strVal val="visible"/>
                                      </p:to>
                                    </p:set>
                                    <p:animEffect transition="in" filter="fade">
                                      <p:cBhvr>
                                        <p:cTn dur="2000" id="12"/>
                                        <p:tgtEl>
                                          <p:spTgt spid="1048593">
                                            <p:txEl>
                                              <p:charRg st="16" end="7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3" grpId="0" uiExpand="0" build="p" bldLvl="1"/>
    </p:bldLst>
  </p:timing>
</p:sld>
</file>

<file path=ppt/slides/slide10.xml><?xml version="1.0" encoding="utf-8"?>
<p:sld xmlns:a="http://schemas.openxmlformats.org/drawingml/2006/main" xmlns:r="http://schemas.openxmlformats.org/officeDocument/2006/relationships" xmlns:p="http://schemas.openxmlformats.org/presentationml/2006/main" showMasterSp="1">
  <p:cSld>
    <p:spTree>
      <p:nvGrpSpPr>
        <p:cNvPr id="134" name=""/>
        <p:cNvGrpSpPr/>
        <p:nvPr/>
      </p:nvGrpSpPr>
      <p:grpSpPr>
        <a:xfrm rot="0">
          <a:off x="0" y="0"/>
          <a:ext cx="0" cy="0"/>
          <a:chOff x="0" y="0"/>
          <a:chExt cx="0" cy="0"/>
        </a:xfrm>
      </p:grpSpPr>
      <p:sp>
        <p:nvSpPr>
          <p:cNvPr id="1048610"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indent="0" latinLnBrk="1" lvl="0" marL="0">
              <a:buNone/>
            </a:pPr>
            <a:r>
              <a:rPr altLang="en-US" lang="zh-CN"/>
              <a:t>The ANS has two divisions: </a:t>
            </a:r>
          </a:p>
          <a:p>
            <a:pPr algn="just" eaLnBrk="1" hangingPunct="1" indent="0" latinLnBrk="1" lvl="0" marL="0"/>
            <a:r>
              <a:rPr altLang="en-US" lang="zh-CN"/>
              <a:t>Parasympathetic division - important for control of 'normal' body functions, e.g., normal operation of digestive system </a:t>
            </a:r>
          </a:p>
          <a:p>
            <a:pPr algn="just" eaLnBrk="1" hangingPunct="1" indent="0" latinLnBrk="1" lvl="0" marL="0"/>
            <a:r>
              <a:rPr altLang="en-US" lang="zh-CN"/>
              <a:t>Sympathetic division - also called the 'fight or flight' division; important in helping us cope with stress </a:t>
            </a:r>
          </a:p>
          <a:p>
            <a:pPr algn="just" eaLnBrk="1" hangingPunct="1" indent="0" latinLnBrk="1" lvl="0" marL="0"/>
            <a:endParaRPr altLang="en-US" lang="zh-CN"/>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10">
                                            <p:txEl>
                                              <p:charRg st="0" end="28"/>
                                            </p:txEl>
                                          </p:spTgt>
                                        </p:tgtEl>
                                        <p:attrNameLst>
                                          <p:attrName>style.visibility</p:attrName>
                                        </p:attrNameLst>
                                      </p:cBhvr>
                                      <p:to>
                                        <p:strVal val="visible"/>
                                      </p:to>
                                    </p:set>
                                    <p:animEffect transition="in" filter="fade">
                                      <p:cBhvr>
                                        <p:cTn dur="2000" id="12"/>
                                        <p:tgtEl>
                                          <p:spTgt spid="1048610">
                                            <p:txEl>
                                              <p:charRg st="0" end="28"/>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10">
                                            <p:txEl>
                                              <p:charRg st="28" end="149"/>
                                            </p:txEl>
                                          </p:spTgt>
                                        </p:tgtEl>
                                        <p:attrNameLst>
                                          <p:attrName>style.visibility</p:attrName>
                                        </p:attrNameLst>
                                      </p:cBhvr>
                                      <p:to>
                                        <p:strVal val="visible"/>
                                      </p:to>
                                    </p:set>
                                    <p:animEffect transition="in" filter="fade">
                                      <p:cBhvr>
                                        <p:cTn dur="2000" id="17"/>
                                        <p:tgtEl>
                                          <p:spTgt spid="1048610">
                                            <p:txEl>
                                              <p:charRg st="28" end="149"/>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10">
                                            <p:txEl>
                                              <p:charRg st="149" end="258"/>
                                            </p:txEl>
                                          </p:spTgt>
                                        </p:tgtEl>
                                        <p:attrNameLst>
                                          <p:attrName>style.visibility</p:attrName>
                                        </p:attrNameLst>
                                      </p:cBhvr>
                                      <p:to>
                                        <p:strVal val="visible"/>
                                      </p:to>
                                    </p:set>
                                    <p:animEffect transition="in" filter="fade">
                                      <p:cBhvr>
                                        <p:cTn dur="2000" id="22"/>
                                        <p:tgtEl>
                                          <p:spTgt spid="1048610">
                                            <p:txEl>
                                              <p:charRg st="149" end="25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0" grpId="0" uiExpand="0" build="p" bldLvl="1"/>
    </p:bldLst>
  </p:timing>
</p:sld>
</file>

<file path=ppt/slides/slide100.xml><?xml version="1.0" encoding="utf-8"?>
<p:sld xmlns:a="http://schemas.openxmlformats.org/drawingml/2006/main" xmlns:r="http://schemas.openxmlformats.org/officeDocument/2006/relationships" xmlns:p="http://schemas.openxmlformats.org/presentationml/2006/main" showMasterSp="1">
  <p:cSld>
    <p:spTree>
      <p:nvGrpSpPr>
        <p:cNvPr id="217" name=""/>
        <p:cNvGrpSpPr/>
        <p:nvPr/>
      </p:nvGrpSpPr>
      <p:grpSpPr>
        <a:xfrm rot="0">
          <a:off x="0" y="0"/>
          <a:ext cx="0" cy="0"/>
          <a:chOff x="0" y="0"/>
          <a:chExt cx="0" cy="0"/>
        </a:xfrm>
      </p:grpSpPr>
      <p:sp>
        <p:nvSpPr>
          <p:cNvPr id="1048713"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sz="4000" lang="zh-CN"/>
              <a:t>Circumventricular Organs</a:t>
            </a:r>
            <a:br/>
            <a:endParaRPr altLang="en-US" b="1" sz="4000" lang="zh-CN"/>
          </a:p>
        </p:txBody>
      </p:sp>
      <p:sp>
        <p:nvSpPr>
          <p:cNvPr id="1048714" name=""/>
          <p:cNvSpPr/>
          <p:nvPr>
            <p:ph type="body" sz="full" idx="4294967295"/>
          </p:nvPr>
        </p:nvSpPr>
        <p:spPr>
          <a:xfrm rot="0">
            <a:off x="0" y="1219200"/>
            <a:ext cx="8229600" cy="4525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lang="zh-CN"/>
              <a:t>There are several areas of the brain where the BBB is weak. </a:t>
            </a:r>
          </a:p>
          <a:p>
            <a:pPr eaLnBrk="1" hangingPunct="1" latinLnBrk="1" lvl="0"/>
            <a:r>
              <a:rPr altLang="en-US" lang="zh-CN"/>
              <a:t>This allows substances to cross into the brain somewhat freely. </a:t>
            </a:r>
          </a:p>
          <a:p>
            <a:pPr eaLnBrk="1" hangingPunct="1" latinLnBrk="1" lvl="0"/>
            <a:r>
              <a:rPr altLang="en-US" lang="zh-CN"/>
              <a:t>These areas are known as "circumventricular organs". </a:t>
            </a:r>
          </a:p>
          <a:p>
            <a:pPr eaLnBrk="1" hangingPunct="1" latinLnBrk="1" lvl="0"/>
            <a:r>
              <a:rPr altLang="en-US" lang="zh-CN"/>
              <a:t>Through the circumventricular organs the brain is able to monitor the makeup of the blood. </a:t>
            </a:r>
          </a:p>
          <a:p>
            <a:pPr eaLnBrk="1" hangingPunct="1" latinLnBrk="1" lvl="0"/>
            <a:r>
              <a:rPr altLang="en-US" lang="zh-CN"/>
              <a:t>The circumventricular organs include: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713"/>
                                        </p:tgtEl>
                                        <p:attrNameLst>
                                          <p:attrName>style.visibility</p:attrName>
                                        </p:attrNameLst>
                                      </p:cBhvr>
                                      <p:to>
                                        <p:strVal val="visible"/>
                                      </p:to>
                                    </p:set>
                                    <p:animEffect transition="in" filter="fade">
                                      <p:cBhvr>
                                        <p:cTn dur="2000" id="7"/>
                                        <p:tgtEl>
                                          <p:spTgt spid="1048713"/>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14">
                                            <p:txEl>
                                              <p:charRg st="0" end="61"/>
                                            </p:txEl>
                                          </p:spTgt>
                                        </p:tgtEl>
                                        <p:attrNameLst>
                                          <p:attrName>style.visibility</p:attrName>
                                        </p:attrNameLst>
                                      </p:cBhvr>
                                      <p:to>
                                        <p:strVal val="visible"/>
                                      </p:to>
                                    </p:set>
                                    <p:animEffect transition="in" filter="fade">
                                      <p:cBhvr>
                                        <p:cTn dur="2000" id="12"/>
                                        <p:tgtEl>
                                          <p:spTgt spid="1048714">
                                            <p:txEl>
                                              <p:charRg st="0" end="6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14">
                                            <p:txEl>
                                              <p:charRg st="61" end="126"/>
                                            </p:txEl>
                                          </p:spTgt>
                                        </p:tgtEl>
                                        <p:attrNameLst>
                                          <p:attrName>style.visibility</p:attrName>
                                        </p:attrNameLst>
                                      </p:cBhvr>
                                      <p:to>
                                        <p:strVal val="visible"/>
                                      </p:to>
                                    </p:set>
                                    <p:animEffect transition="in" filter="fade">
                                      <p:cBhvr>
                                        <p:cTn dur="2000" id="17"/>
                                        <p:tgtEl>
                                          <p:spTgt spid="1048714">
                                            <p:txEl>
                                              <p:charRg st="61" end="126"/>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14">
                                            <p:txEl>
                                              <p:charRg st="126" end="180"/>
                                            </p:txEl>
                                          </p:spTgt>
                                        </p:tgtEl>
                                        <p:attrNameLst>
                                          <p:attrName>style.visibility</p:attrName>
                                        </p:attrNameLst>
                                      </p:cBhvr>
                                      <p:to>
                                        <p:strVal val="visible"/>
                                      </p:to>
                                    </p:set>
                                    <p:animEffect transition="in" filter="fade">
                                      <p:cBhvr>
                                        <p:cTn dur="2000" id="22"/>
                                        <p:tgtEl>
                                          <p:spTgt spid="1048714">
                                            <p:txEl>
                                              <p:charRg st="126" end="180"/>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714">
                                            <p:txEl>
                                              <p:charRg st="180" end="272"/>
                                            </p:txEl>
                                          </p:spTgt>
                                        </p:tgtEl>
                                        <p:attrNameLst>
                                          <p:attrName>style.visibility</p:attrName>
                                        </p:attrNameLst>
                                      </p:cBhvr>
                                      <p:to>
                                        <p:strVal val="visible"/>
                                      </p:to>
                                    </p:set>
                                    <p:animEffect transition="in" filter="fade">
                                      <p:cBhvr>
                                        <p:cTn dur="2000" id="27"/>
                                        <p:tgtEl>
                                          <p:spTgt spid="1048714">
                                            <p:txEl>
                                              <p:charRg st="180" end="272"/>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714">
                                            <p:txEl>
                                              <p:charRg st="272" end="311"/>
                                            </p:txEl>
                                          </p:spTgt>
                                        </p:tgtEl>
                                        <p:attrNameLst>
                                          <p:attrName>style.visibility</p:attrName>
                                        </p:attrNameLst>
                                      </p:cBhvr>
                                      <p:to>
                                        <p:strVal val="visible"/>
                                      </p:to>
                                    </p:set>
                                    <p:animEffect transition="in" filter="fade">
                                      <p:cBhvr>
                                        <p:cTn dur="2000" id="32"/>
                                        <p:tgtEl>
                                          <p:spTgt spid="1048714">
                                            <p:txEl>
                                              <p:charRg st="272" end="3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3" grpId="0" uiExpand="0" build="whole"/>
      <p:bldP spid="1048714" grpId="0" uiExpand="0" build="p" bldLvl="1"/>
    </p:bldLst>
  </p:timing>
</p:sld>
</file>

<file path=ppt/slides/slide101.xml><?xml version="1.0" encoding="utf-8"?>
<p:sld xmlns:a="http://schemas.openxmlformats.org/drawingml/2006/main" xmlns:r="http://schemas.openxmlformats.org/officeDocument/2006/relationships" xmlns:p="http://schemas.openxmlformats.org/presentationml/2006/main" showMasterSp="1">
  <p:cSld>
    <p:spTree>
      <p:nvGrpSpPr>
        <p:cNvPr id="218" name=""/>
        <p:cNvGrpSpPr/>
        <p:nvPr/>
      </p:nvGrpSpPr>
      <p:grpSpPr>
        <a:xfrm rot="0">
          <a:off x="0" y="0"/>
          <a:ext cx="0" cy="0"/>
          <a:chOff x="0" y="0"/>
          <a:chExt cx="0" cy="0"/>
        </a:xfrm>
      </p:grpSpPr>
      <p:sp>
        <p:nvSpPr>
          <p:cNvPr id="1048715" name=""/>
          <p:cNvSpPr/>
          <p:nvPr>
            <p:ph type="body" sz="full" idx="4294967295"/>
          </p:nvPr>
        </p:nvSpPr>
        <p:spPr>
          <a:xfrm rot="0">
            <a:off x="0" y="1219200"/>
            <a:ext cx="8229600" cy="4906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sz="2400" i="1" lang="zh-CN"/>
              <a:t>Pineal body </a:t>
            </a:r>
          </a:p>
          <a:p>
            <a:pPr eaLnBrk="1" hangingPunct="1" latinLnBrk="1" lvl="0"/>
            <a:r>
              <a:rPr sz="2400"/>
              <a:t>Secretes melatonin and neuroactive peptides. Associated with circadian rhythms. </a:t>
            </a:r>
          </a:p>
          <a:p>
            <a:pPr eaLnBrk="1" hangingPunct="1" latinLnBrk="1" lvl="0"/>
            <a:r>
              <a:rPr sz="2400" i="1"/>
              <a:t>Neurohypophysis (posterior pituitary</a:t>
            </a:r>
            <a:r>
              <a:rPr sz="2400"/>
              <a:t>) </a:t>
            </a:r>
          </a:p>
          <a:p>
            <a:pPr eaLnBrk="1" hangingPunct="1" latinLnBrk="1" lvl="0"/>
            <a:r>
              <a:rPr sz="2400"/>
              <a:t>Releases neurohormones like oxytocin and vasopressin into the blood. </a:t>
            </a:r>
          </a:p>
          <a:p>
            <a:pPr eaLnBrk="1" hangingPunct="1" latinLnBrk="1" lvl="0"/>
            <a:r>
              <a:rPr sz="2400" i="1"/>
              <a:t>Area postrema </a:t>
            </a:r>
          </a:p>
          <a:p>
            <a:pPr eaLnBrk="1" hangingPunct="1" latinLnBrk="1" lvl="0"/>
            <a:r>
              <a:rPr sz="2400"/>
              <a:t>"Vomiting center": when a toxic substance enters the bloodstream it will get to the area postrema and may cause the animal to throw up. </a:t>
            </a:r>
          </a:p>
          <a:p>
            <a:pPr eaLnBrk="1" hangingPunct="1" latinLnBrk="1" lvl="0"/>
            <a:r>
              <a:rPr sz="2400"/>
              <a:t>In this way, the animal protects itself by eliminating the toxic substance from its stomach before more harm can be done.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15">
                                            <p:txEl>
                                              <p:charRg st="0" end="13"/>
                                            </p:txEl>
                                          </p:spTgt>
                                        </p:tgtEl>
                                        <p:attrNameLst>
                                          <p:attrName>style.visibility</p:attrName>
                                        </p:attrNameLst>
                                      </p:cBhvr>
                                      <p:to>
                                        <p:strVal val="visible"/>
                                      </p:to>
                                    </p:set>
                                    <p:animEffect transition="in" filter="fade">
                                      <p:cBhvr>
                                        <p:cTn dur="2000" id="12"/>
                                        <p:tgtEl>
                                          <p:spTgt spid="1048715">
                                            <p:txEl>
                                              <p:charRg st="0" end="13"/>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15">
                                            <p:txEl>
                                              <p:charRg st="13" end="94"/>
                                            </p:txEl>
                                          </p:spTgt>
                                        </p:tgtEl>
                                        <p:attrNameLst>
                                          <p:attrName>style.visibility</p:attrName>
                                        </p:attrNameLst>
                                      </p:cBhvr>
                                      <p:to>
                                        <p:strVal val="visible"/>
                                      </p:to>
                                    </p:set>
                                    <p:animEffect transition="in" filter="fade">
                                      <p:cBhvr>
                                        <p:cTn dur="2000" id="17"/>
                                        <p:tgtEl>
                                          <p:spTgt spid="1048715">
                                            <p:txEl>
                                              <p:charRg st="13" end="94"/>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15">
                                            <p:txEl>
                                              <p:charRg st="94" end="133"/>
                                            </p:txEl>
                                          </p:spTgt>
                                        </p:tgtEl>
                                        <p:attrNameLst>
                                          <p:attrName>style.visibility</p:attrName>
                                        </p:attrNameLst>
                                      </p:cBhvr>
                                      <p:to>
                                        <p:strVal val="visible"/>
                                      </p:to>
                                    </p:set>
                                    <p:animEffect transition="in" filter="fade">
                                      <p:cBhvr>
                                        <p:cTn dur="2000" id="22"/>
                                        <p:tgtEl>
                                          <p:spTgt spid="1048715">
                                            <p:txEl>
                                              <p:charRg st="94" end="133"/>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715">
                                            <p:txEl>
                                              <p:charRg st="133" end="203"/>
                                            </p:txEl>
                                          </p:spTgt>
                                        </p:tgtEl>
                                        <p:attrNameLst>
                                          <p:attrName>style.visibility</p:attrName>
                                        </p:attrNameLst>
                                      </p:cBhvr>
                                      <p:to>
                                        <p:strVal val="visible"/>
                                      </p:to>
                                    </p:set>
                                    <p:animEffect transition="in" filter="fade">
                                      <p:cBhvr>
                                        <p:cTn dur="2000" id="27"/>
                                        <p:tgtEl>
                                          <p:spTgt spid="1048715">
                                            <p:txEl>
                                              <p:charRg st="133" end="203"/>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715">
                                            <p:txEl>
                                              <p:charRg st="203" end="218"/>
                                            </p:txEl>
                                          </p:spTgt>
                                        </p:tgtEl>
                                        <p:attrNameLst>
                                          <p:attrName>style.visibility</p:attrName>
                                        </p:attrNameLst>
                                      </p:cBhvr>
                                      <p:to>
                                        <p:strVal val="visible"/>
                                      </p:to>
                                    </p:set>
                                    <p:animEffect transition="in" filter="fade">
                                      <p:cBhvr>
                                        <p:cTn dur="2000" id="32"/>
                                        <p:tgtEl>
                                          <p:spTgt spid="1048715">
                                            <p:txEl>
                                              <p:charRg st="203" end="218"/>
                                            </p:txEl>
                                          </p:spTgt>
                                        </p:tgtEl>
                                      </p:cBhvr>
                                    </p:animEffect>
                                  </p:childTnLst>
                                </p:cTn>
                              </p:par>
                            </p:childTnLst>
                          </p:cTn>
                        </p:par>
                      </p:childTnLst>
                    </p:cTn>
                  </p:par>
                  <p:par>
                    <p:cTn fill="hold" id="33" nodeType="clickPar">
                      <p:stCondLst>
                        <p:cond delay="indefinite"/>
                      </p:stCondLst>
                      <p:childTnLst>
                        <p:par>
                          <p:cTn fill="hold" id="34" nodeType="withGroup">
                            <p:stCondLst>
                              <p:cond delay="0"/>
                            </p:stCondLst>
                            <p:childTnLst>
                              <p:par>
                                <p:cTn fill="hold" grpId="0" id="35" nodeType="clickEffect" presetClass="entr" presetID="10" presetSubtype="0">
                                  <p:stCondLst>
                                    <p:cond delay="0"/>
                                  </p:stCondLst>
                                  <p:childTnLst>
                                    <p:set>
                                      <p:cBhvr>
                                        <p:cTn dur="1" fill="hold" id="36">
                                          <p:stCondLst>
                                            <p:cond delay="0"/>
                                          </p:stCondLst>
                                        </p:cTn>
                                        <p:tgtEl>
                                          <p:spTgt spid="1048715">
                                            <p:txEl>
                                              <p:charRg st="218" end="355"/>
                                            </p:txEl>
                                          </p:spTgt>
                                        </p:tgtEl>
                                        <p:attrNameLst>
                                          <p:attrName>style.visibility</p:attrName>
                                        </p:attrNameLst>
                                      </p:cBhvr>
                                      <p:to>
                                        <p:strVal val="visible"/>
                                      </p:to>
                                    </p:set>
                                    <p:animEffect transition="in" filter="fade">
                                      <p:cBhvr>
                                        <p:cTn dur="2000" id="37"/>
                                        <p:tgtEl>
                                          <p:spTgt spid="1048715">
                                            <p:txEl>
                                              <p:charRg st="218" end="355"/>
                                            </p:txEl>
                                          </p:spTgt>
                                        </p:tgtEl>
                                      </p:cBhvr>
                                    </p:animEffect>
                                  </p:childTnLst>
                                </p:cTn>
                              </p:par>
                            </p:childTnLst>
                          </p:cTn>
                        </p:par>
                      </p:childTnLst>
                    </p:cTn>
                  </p:par>
                  <p:par>
                    <p:cTn fill="hold" id="38" nodeType="clickPar">
                      <p:stCondLst>
                        <p:cond delay="indefinite"/>
                      </p:stCondLst>
                      <p:childTnLst>
                        <p:par>
                          <p:cTn fill="hold" id="39" nodeType="withGroup">
                            <p:stCondLst>
                              <p:cond delay="0"/>
                            </p:stCondLst>
                            <p:childTnLst>
                              <p:par>
                                <p:cTn fill="hold" grpId="0" id="40" nodeType="clickEffect" presetClass="entr" presetID="10" presetSubtype="0">
                                  <p:stCondLst>
                                    <p:cond delay="0"/>
                                  </p:stCondLst>
                                  <p:childTnLst>
                                    <p:set>
                                      <p:cBhvr>
                                        <p:cTn dur="1" fill="hold" id="41">
                                          <p:stCondLst>
                                            <p:cond delay="0"/>
                                          </p:stCondLst>
                                        </p:cTn>
                                        <p:tgtEl>
                                          <p:spTgt spid="1048715">
                                            <p:txEl>
                                              <p:charRg st="355" end="478"/>
                                            </p:txEl>
                                          </p:spTgt>
                                        </p:tgtEl>
                                        <p:attrNameLst>
                                          <p:attrName>style.visibility</p:attrName>
                                        </p:attrNameLst>
                                      </p:cBhvr>
                                      <p:to>
                                        <p:strVal val="visible"/>
                                      </p:to>
                                    </p:set>
                                    <p:animEffect transition="in" filter="fade">
                                      <p:cBhvr>
                                        <p:cTn dur="2000" id="42"/>
                                        <p:tgtEl>
                                          <p:spTgt spid="1048715">
                                            <p:txEl>
                                              <p:charRg st="355" end="47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5" grpId="0" uiExpand="0" build="p" bldLvl="1"/>
    </p:bldLst>
  </p:timing>
</p:sld>
</file>

<file path=ppt/slides/slide102.xml><?xml version="1.0" encoding="utf-8"?>
<p:sld xmlns:a="http://schemas.openxmlformats.org/drawingml/2006/main" xmlns:r="http://schemas.openxmlformats.org/officeDocument/2006/relationships" xmlns:p="http://schemas.openxmlformats.org/presentationml/2006/main" showMasterSp="1">
  <p:cSld>
    <p:spTree>
      <p:nvGrpSpPr>
        <p:cNvPr id="219" name=""/>
        <p:cNvGrpSpPr/>
        <p:nvPr/>
      </p:nvGrpSpPr>
      <p:grpSpPr>
        <a:xfrm rot="0">
          <a:off x="0" y="0"/>
          <a:ext cx="0" cy="0"/>
          <a:chOff x="0" y="0"/>
          <a:chExt cx="0" cy="0"/>
        </a:xfrm>
      </p:grpSpPr>
      <p:sp>
        <p:nvSpPr>
          <p:cNvPr id="1048716"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i="1" lang="zh-CN"/>
              <a:t>Subfornical organ </a:t>
            </a:r>
          </a:p>
          <a:p>
            <a:pPr algn="just" eaLnBrk="1" hangingPunct="1" latinLnBrk="1" lvl="0"/>
            <a:r>
              <a:t>Important for the regulation of body fluids. </a:t>
            </a:r>
          </a:p>
          <a:p>
            <a:pPr algn="just" eaLnBrk="1" hangingPunct="1" latinLnBrk="1" lvl="0"/>
            <a:r>
              <a:rPr i="1"/>
              <a:t>Vascular organ of the lamina terminalis </a:t>
            </a:r>
          </a:p>
          <a:p>
            <a:pPr algn="just" eaLnBrk="1" hangingPunct="1" latinLnBrk="1" lvl="0"/>
            <a:r>
              <a:t>A chemosensory area that detects peptides and other molecules. </a:t>
            </a:r>
          </a:p>
          <a:p>
            <a:pPr algn="just" eaLnBrk="1" hangingPunct="1" latinLnBrk="1" lvl="0"/>
            <a:r>
              <a:rPr i="1"/>
              <a:t>Median eminence </a:t>
            </a:r>
          </a:p>
          <a:p>
            <a:pPr algn="just" eaLnBrk="1" hangingPunct="1" latinLnBrk="1" lvl="0"/>
            <a:r>
              <a:t>Regulates anterior pituitary through release of neuro-hormones.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16">
                                            <p:txEl>
                                              <p:charRg st="0" end="19"/>
                                            </p:txEl>
                                          </p:spTgt>
                                        </p:tgtEl>
                                        <p:attrNameLst>
                                          <p:attrName>style.visibility</p:attrName>
                                        </p:attrNameLst>
                                      </p:cBhvr>
                                      <p:to>
                                        <p:strVal val="visible"/>
                                      </p:to>
                                    </p:set>
                                    <p:animEffect transition="in" filter="fade">
                                      <p:cBhvr>
                                        <p:cTn dur="2000" id="12"/>
                                        <p:tgtEl>
                                          <p:spTgt spid="1048716">
                                            <p:txEl>
                                              <p:charRg st="0" end="19"/>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16">
                                            <p:txEl>
                                              <p:charRg st="19" end="65"/>
                                            </p:txEl>
                                          </p:spTgt>
                                        </p:tgtEl>
                                        <p:attrNameLst>
                                          <p:attrName>style.visibility</p:attrName>
                                        </p:attrNameLst>
                                      </p:cBhvr>
                                      <p:to>
                                        <p:strVal val="visible"/>
                                      </p:to>
                                    </p:set>
                                    <p:animEffect transition="in" filter="fade">
                                      <p:cBhvr>
                                        <p:cTn dur="2000" id="17"/>
                                        <p:tgtEl>
                                          <p:spTgt spid="1048716">
                                            <p:txEl>
                                              <p:charRg st="19" end="65"/>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16">
                                            <p:txEl>
                                              <p:charRg st="65" end="106"/>
                                            </p:txEl>
                                          </p:spTgt>
                                        </p:tgtEl>
                                        <p:attrNameLst>
                                          <p:attrName>style.visibility</p:attrName>
                                        </p:attrNameLst>
                                      </p:cBhvr>
                                      <p:to>
                                        <p:strVal val="visible"/>
                                      </p:to>
                                    </p:set>
                                    <p:animEffect transition="in" filter="fade">
                                      <p:cBhvr>
                                        <p:cTn dur="2000" id="22"/>
                                        <p:tgtEl>
                                          <p:spTgt spid="1048716">
                                            <p:txEl>
                                              <p:charRg st="65" end="106"/>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716">
                                            <p:txEl>
                                              <p:charRg st="106" end="170"/>
                                            </p:txEl>
                                          </p:spTgt>
                                        </p:tgtEl>
                                        <p:attrNameLst>
                                          <p:attrName>style.visibility</p:attrName>
                                        </p:attrNameLst>
                                      </p:cBhvr>
                                      <p:to>
                                        <p:strVal val="visible"/>
                                      </p:to>
                                    </p:set>
                                    <p:animEffect transition="in" filter="fade">
                                      <p:cBhvr>
                                        <p:cTn dur="2000" id="27"/>
                                        <p:tgtEl>
                                          <p:spTgt spid="1048716">
                                            <p:txEl>
                                              <p:charRg st="106" end="170"/>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716">
                                            <p:txEl>
                                              <p:charRg st="170" end="187"/>
                                            </p:txEl>
                                          </p:spTgt>
                                        </p:tgtEl>
                                        <p:attrNameLst>
                                          <p:attrName>style.visibility</p:attrName>
                                        </p:attrNameLst>
                                      </p:cBhvr>
                                      <p:to>
                                        <p:strVal val="visible"/>
                                      </p:to>
                                    </p:set>
                                    <p:animEffect transition="in" filter="fade">
                                      <p:cBhvr>
                                        <p:cTn dur="2000" id="32"/>
                                        <p:tgtEl>
                                          <p:spTgt spid="1048716">
                                            <p:txEl>
                                              <p:charRg st="170" end="187"/>
                                            </p:txEl>
                                          </p:spTgt>
                                        </p:tgtEl>
                                      </p:cBhvr>
                                    </p:animEffect>
                                  </p:childTnLst>
                                </p:cTn>
                              </p:par>
                            </p:childTnLst>
                          </p:cTn>
                        </p:par>
                      </p:childTnLst>
                    </p:cTn>
                  </p:par>
                  <p:par>
                    <p:cTn fill="hold" id="33" nodeType="clickPar">
                      <p:stCondLst>
                        <p:cond delay="indefinite"/>
                      </p:stCondLst>
                      <p:childTnLst>
                        <p:par>
                          <p:cTn fill="hold" id="34" nodeType="withGroup">
                            <p:stCondLst>
                              <p:cond delay="0"/>
                            </p:stCondLst>
                            <p:childTnLst>
                              <p:par>
                                <p:cTn fill="hold" grpId="0" id="35" nodeType="clickEffect" presetClass="entr" presetID="10" presetSubtype="0">
                                  <p:stCondLst>
                                    <p:cond delay="0"/>
                                  </p:stCondLst>
                                  <p:childTnLst>
                                    <p:set>
                                      <p:cBhvr>
                                        <p:cTn dur="1" fill="hold" id="36">
                                          <p:stCondLst>
                                            <p:cond delay="0"/>
                                          </p:stCondLst>
                                        </p:cTn>
                                        <p:tgtEl>
                                          <p:spTgt spid="1048716">
                                            <p:txEl>
                                              <p:charRg st="187" end="252"/>
                                            </p:txEl>
                                          </p:spTgt>
                                        </p:tgtEl>
                                        <p:attrNameLst>
                                          <p:attrName>style.visibility</p:attrName>
                                        </p:attrNameLst>
                                      </p:cBhvr>
                                      <p:to>
                                        <p:strVal val="visible"/>
                                      </p:to>
                                    </p:set>
                                    <p:animEffect transition="in" filter="fade">
                                      <p:cBhvr>
                                        <p:cTn dur="2000" id="37"/>
                                        <p:tgtEl>
                                          <p:spTgt spid="1048716">
                                            <p:txEl>
                                              <p:charRg st="187" end="25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6" grpId="0" uiExpand="0" build="p" bldLvl="1"/>
    </p:bldLst>
  </p:timing>
</p:sld>
</file>

<file path=ppt/slides/slide11.xml><?xml version="1.0" encoding="utf-8"?>
<p:sld xmlns:a="http://schemas.openxmlformats.org/drawingml/2006/main" xmlns:r="http://schemas.openxmlformats.org/officeDocument/2006/relationships" xmlns:p="http://schemas.openxmlformats.org/presentationml/2006/main" showMasterSp="1">
  <p:cSld>
    <p:spTree>
      <p:nvGrpSpPr>
        <p:cNvPr id="135" name=""/>
        <p:cNvGrpSpPr/>
        <p:nvPr/>
      </p:nvGrpSpPr>
      <p:grpSpPr>
        <a:xfrm rot="0">
          <a:off x="0" y="0"/>
          <a:ext cx="0" cy="0"/>
          <a:chOff x="0" y="0"/>
          <a:chExt cx="0" cy="0"/>
        </a:xfrm>
      </p:grpSpPr>
      <p:pic>
        <p:nvPicPr>
          <p:cNvPr id="2097156" name=""/>
          <p:cNvPicPr>
            <a:picLocks/>
          </p:cNvPicPr>
          <p:nvPr/>
        </p:nvPicPr>
        <p:blipFill>
          <a:blip xmlns:r="http://schemas.openxmlformats.org/officeDocument/2006/relationships" r:embed="rId1"/>
          <a:srcRect l="0" t="0" r="0" b="0"/>
          <a:stretch>
            <a:fillRect/>
          </a:stretch>
        </p:blipFill>
        <p:spPr>
          <a:xfrm rot="0">
            <a:off x="1371600" y="2133600"/>
            <a:ext cx="6445250" cy="1719262"/>
          </a:xfrm>
          <a:prstGeom prst="rect"/>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1">
  <p:cSld>
    <p:spTree>
      <p:nvGrpSpPr>
        <p:cNvPr id="136" name=""/>
        <p:cNvGrpSpPr/>
        <p:nvPr/>
      </p:nvGrpSpPr>
      <p:grpSpPr>
        <a:xfrm rot="0">
          <a:off x="0" y="0"/>
          <a:ext cx="0" cy="0"/>
          <a:chOff x="0" y="0"/>
          <a:chExt cx="0" cy="0"/>
        </a:xfrm>
      </p:grpSpPr>
      <p:pic>
        <p:nvPicPr>
          <p:cNvPr id="2097157" name=""/>
          <p:cNvPicPr>
            <a:picLocks/>
          </p:cNvPicPr>
          <p:nvPr/>
        </p:nvPicPr>
        <p:blipFill>
          <a:blip xmlns:r="http://schemas.openxmlformats.org/officeDocument/2006/relationships" r:embed="rId1"/>
          <a:srcRect l="0" t="0" r="0" b="0"/>
          <a:stretch>
            <a:fillRect/>
          </a:stretch>
        </p:blipFill>
        <p:spPr>
          <a:xfrm rot="0">
            <a:off x="381000" y="1143000"/>
            <a:ext cx="8299450" cy="4497387"/>
          </a:xfrm>
          <a:prstGeom prst="rect"/>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1">
  <p:cSld>
    <p:spTree>
      <p:nvGrpSpPr>
        <p:cNvPr id="137" name=""/>
        <p:cNvGrpSpPr/>
        <p:nvPr/>
      </p:nvGrpSpPr>
      <p:grpSpPr>
        <a:xfrm rot="0">
          <a:off x="0" y="0"/>
          <a:ext cx="0" cy="0"/>
          <a:chOff x="0" y="0"/>
          <a:chExt cx="0" cy="0"/>
        </a:xfrm>
      </p:grpSpPr>
      <p:sp>
        <p:nvSpPr>
          <p:cNvPr id="1048611"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sz="3600" lang="zh-CN"/>
              <a:t>Divisions of the Human Brain </a:t>
            </a:r>
            <a:r>
              <a:rPr sz="3600"/>
              <a:t> </a:t>
            </a:r>
          </a:p>
        </p:txBody>
      </p:sp>
      <p:sp>
        <p:nvSpPr>
          <p:cNvPr id="1048612"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indent="0" latinLnBrk="1" lvl="0" marL="0">
              <a:lnSpc>
                <a:spcPct val="80000"/>
              </a:lnSpc>
              <a:buNone/>
            </a:pPr>
            <a:r>
              <a:rPr altLang="en-US" lang="zh-CN"/>
              <a:t> </a:t>
            </a:r>
            <a:r>
              <a:rPr altLang="en-US" b="1" lang="zh-CN"/>
              <a:t>Myelencephalon</a:t>
            </a:r>
            <a:r>
              <a:rPr altLang="en-US" lang="zh-CN"/>
              <a:t>,</a:t>
            </a:r>
          </a:p>
          <a:p>
            <a:pPr algn="just" eaLnBrk="1" hangingPunct="1" indent="0" latinLnBrk="1" lvl="0" marL="0">
              <a:lnSpc>
                <a:spcPct val="80000"/>
              </a:lnSpc>
            </a:pPr>
            <a:r>
              <a:rPr altLang="en-US" lang="zh-CN"/>
              <a:t>Made up of the Medulla </a:t>
            </a:r>
            <a:r>
              <a:rPr altLang="en-US" lang="zh-CN"/>
              <a:t>O</a:t>
            </a:r>
            <a:r>
              <a:rPr altLang="en-US" lang="zh-CN"/>
              <a:t>blongata</a:t>
            </a:r>
          </a:p>
          <a:p>
            <a:pPr algn="just" eaLnBrk="1" hangingPunct="1" indent="0" latinLnBrk="1" lvl="0" marL="0">
              <a:lnSpc>
                <a:spcPct val="80000"/>
              </a:lnSpc>
            </a:pPr>
            <a:r>
              <a:rPr altLang="en-US" lang="zh-CN"/>
              <a:t>Contains many of the structures for the primary function of physiological systems including the C</a:t>
            </a:r>
            <a:r>
              <a:rPr altLang="en-US" lang="zh-CN"/>
              <a:t>ardiac (regulation of heart </a:t>
            </a:r>
            <a:r>
              <a:rPr altLang="en-US" lang="zh-CN"/>
              <a:t>r</a:t>
            </a:r>
            <a:r>
              <a:rPr altLang="en-US" lang="zh-CN"/>
              <a:t>ate), Respiratory  (regulation of respiratory rate) and Vasomotor (regulation of blood vessel diameter) centres </a:t>
            </a:r>
          </a:p>
          <a:p>
            <a:pPr algn="just" eaLnBrk="1" hangingPunct="1" indent="0" latinLnBrk="1" lvl="0" marL="0">
              <a:lnSpc>
                <a:spcPct val="80000"/>
              </a:lnSpc>
            </a:pPr>
            <a:r>
              <a:rPr altLang="en-US" lang="zh-CN"/>
              <a:t>It is also the origin of five cranial nerves (VII, IX, X, XI and XII).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11"/>
                                        </p:tgtEl>
                                        <p:attrNameLst>
                                          <p:attrName>style.visibility</p:attrName>
                                        </p:attrNameLst>
                                      </p:cBhvr>
                                      <p:to>
                                        <p:strVal val="visible"/>
                                      </p:to>
                                    </p:set>
                                    <p:animEffect transition="in" filter="fade">
                                      <p:cBhvr>
                                        <p:cTn dur="2000" id="7"/>
                                        <p:tgtEl>
                                          <p:spTgt spid="1048611"/>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12">
                                            <p:txEl>
                                              <p:charRg st="0" end="17"/>
                                            </p:txEl>
                                          </p:spTgt>
                                        </p:tgtEl>
                                        <p:attrNameLst>
                                          <p:attrName>style.visibility</p:attrName>
                                        </p:attrNameLst>
                                      </p:cBhvr>
                                      <p:to>
                                        <p:strVal val="visible"/>
                                      </p:to>
                                    </p:set>
                                    <p:animEffect transition="in" filter="fade">
                                      <p:cBhvr>
                                        <p:cTn dur="2000" id="12"/>
                                        <p:tgtEl>
                                          <p:spTgt spid="1048612">
                                            <p:txEl>
                                              <p:charRg st="0" end="17"/>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12">
                                            <p:txEl>
                                              <p:charRg st="17" end="50"/>
                                            </p:txEl>
                                          </p:spTgt>
                                        </p:tgtEl>
                                        <p:attrNameLst>
                                          <p:attrName>style.visibility</p:attrName>
                                        </p:attrNameLst>
                                      </p:cBhvr>
                                      <p:to>
                                        <p:strVal val="visible"/>
                                      </p:to>
                                    </p:set>
                                    <p:animEffect transition="in" filter="fade">
                                      <p:cBhvr>
                                        <p:cTn dur="2000" id="17"/>
                                        <p:tgtEl>
                                          <p:spTgt spid="1048612">
                                            <p:txEl>
                                              <p:charRg st="17" end="50"/>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12">
                                            <p:txEl>
                                              <p:charRg st="50" end="289"/>
                                            </p:txEl>
                                          </p:spTgt>
                                        </p:tgtEl>
                                        <p:attrNameLst>
                                          <p:attrName>style.visibility</p:attrName>
                                        </p:attrNameLst>
                                      </p:cBhvr>
                                      <p:to>
                                        <p:strVal val="visible"/>
                                      </p:to>
                                    </p:set>
                                    <p:animEffect transition="in" filter="fade">
                                      <p:cBhvr>
                                        <p:cTn dur="2000" id="22"/>
                                        <p:tgtEl>
                                          <p:spTgt spid="1048612">
                                            <p:txEl>
                                              <p:charRg st="50" end="289"/>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12">
                                            <p:txEl>
                                              <p:charRg st="289" end="361"/>
                                            </p:txEl>
                                          </p:spTgt>
                                        </p:tgtEl>
                                        <p:attrNameLst>
                                          <p:attrName>style.visibility</p:attrName>
                                        </p:attrNameLst>
                                      </p:cBhvr>
                                      <p:to>
                                        <p:strVal val="visible"/>
                                      </p:to>
                                    </p:set>
                                    <p:animEffect transition="in" filter="fade">
                                      <p:cBhvr>
                                        <p:cTn dur="2000" id="27"/>
                                        <p:tgtEl>
                                          <p:spTgt spid="1048612">
                                            <p:txEl>
                                              <p:charRg st="289" end="36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1" grpId="0" uiExpand="0" build="whole"/>
      <p:bldP spid="1048612" grpId="0" uiExpand="0" build="p" bldLvl="1"/>
    </p:bldLst>
  </p:timing>
</p:sld>
</file>

<file path=ppt/slides/slide14.xml><?xml version="1.0" encoding="utf-8"?>
<p:sld xmlns:a="http://schemas.openxmlformats.org/drawingml/2006/main" xmlns:r="http://schemas.openxmlformats.org/officeDocument/2006/relationships" xmlns:p="http://schemas.openxmlformats.org/presentationml/2006/main" showMasterSp="1">
  <p:cSld>
    <p:spTree>
      <p:nvGrpSpPr>
        <p:cNvPr id="139" name=""/>
        <p:cNvGrpSpPr/>
        <p:nvPr/>
      </p:nvGrpSpPr>
      <p:grpSpPr>
        <a:xfrm rot="0">
          <a:off x="0" y="0"/>
          <a:ext cx="0" cy="0"/>
          <a:chOff x="0" y="0"/>
          <a:chExt cx="0" cy="0"/>
        </a:xfrm>
      </p:grpSpPr>
      <p:sp>
        <p:nvSpPr>
          <p:cNvPr id="1048615"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indent="0" latinLnBrk="1" lvl="0" marL="0">
              <a:lnSpc>
                <a:spcPct val="80000"/>
              </a:lnSpc>
              <a:buNone/>
            </a:pPr>
            <a:r>
              <a:rPr altLang="en-US" lang="zh-CN"/>
              <a:t> </a:t>
            </a:r>
            <a:r>
              <a:rPr altLang="en-US" b="1" lang="zh-CN"/>
              <a:t>Metencephalon</a:t>
            </a:r>
            <a:r>
              <a:rPr altLang="en-US" lang="zh-CN"/>
              <a:t>,</a:t>
            </a:r>
          </a:p>
          <a:p>
            <a:pPr algn="just" eaLnBrk="1" hangingPunct="1" indent="0" latinLnBrk="1" lvl="0" marL="0">
              <a:lnSpc>
                <a:spcPct val="80000"/>
              </a:lnSpc>
            </a:pPr>
            <a:r>
              <a:rPr altLang="en-US" lang="zh-CN"/>
              <a:t> Includes </a:t>
            </a:r>
            <a:r>
              <a:rPr altLang="en-US" lang="zh-CN"/>
              <a:t>the pons and cerebellum.</a:t>
            </a:r>
          </a:p>
          <a:p>
            <a:pPr algn="just" eaLnBrk="1" hangingPunct="1" indent="0" latinLnBrk="1" lvl="0" marL="0">
              <a:lnSpc>
                <a:spcPct val="80000"/>
              </a:lnSpc>
            </a:pPr>
            <a:r>
              <a:rPr altLang="en-US" lang="zh-CN"/>
              <a:t>Cerebellum coordinates conscious and unconscious movement such as maintenance of posture and balance. </a:t>
            </a:r>
          </a:p>
          <a:p>
            <a:pPr algn="just" eaLnBrk="1" hangingPunct="1" indent="0" latinLnBrk="1" lvl="0" marL="0">
              <a:lnSpc>
                <a:spcPct val="80000"/>
              </a:lnSpc>
            </a:pPr>
            <a:r>
              <a:rPr altLang="en-US" lang="zh-CN"/>
              <a:t>The pons aids in connecting the two hemispheres of the cerebellum i.e. links cerebellum to nuclei in medulla. </a:t>
            </a:r>
          </a:p>
          <a:p>
            <a:pPr algn="just" eaLnBrk="1" hangingPunct="1" indent="0" latinLnBrk="1" lvl="0" marL="0">
              <a:lnSpc>
                <a:spcPct val="80000"/>
              </a:lnSpc>
            </a:pPr>
            <a:r>
              <a:rPr altLang="en-US" lang="zh-CN"/>
              <a:t>The pons also </a:t>
            </a:r>
            <a:r>
              <a:rPr altLang="en-US" lang="zh-CN"/>
              <a:t>contains </a:t>
            </a:r>
            <a:r>
              <a:rPr altLang="en-US" lang="zh-CN"/>
              <a:t>pneumotaxic center (a respiratory center)</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15">
                                            <p:txEl>
                                              <p:charRg st="0" end="16"/>
                                            </p:txEl>
                                          </p:spTgt>
                                        </p:tgtEl>
                                        <p:attrNameLst>
                                          <p:attrName>style.visibility</p:attrName>
                                        </p:attrNameLst>
                                      </p:cBhvr>
                                      <p:to>
                                        <p:strVal val="visible"/>
                                      </p:to>
                                    </p:set>
                                    <p:animEffect transition="in" filter="fade">
                                      <p:cBhvr>
                                        <p:cTn dur="2000" id="12"/>
                                        <p:tgtEl>
                                          <p:spTgt spid="1048615">
                                            <p:txEl>
                                              <p:charRg st="0" end="16"/>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15">
                                            <p:txEl>
                                              <p:charRg st="16" end="51"/>
                                            </p:txEl>
                                          </p:spTgt>
                                        </p:tgtEl>
                                        <p:attrNameLst>
                                          <p:attrName>style.visibility</p:attrName>
                                        </p:attrNameLst>
                                      </p:cBhvr>
                                      <p:to>
                                        <p:strVal val="visible"/>
                                      </p:to>
                                    </p:set>
                                    <p:animEffect transition="in" filter="fade">
                                      <p:cBhvr>
                                        <p:cTn dur="2000" id="17"/>
                                        <p:tgtEl>
                                          <p:spTgt spid="1048615">
                                            <p:txEl>
                                              <p:charRg st="16" end="51"/>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15">
                                            <p:txEl>
                                              <p:charRg st="51" end="154"/>
                                            </p:txEl>
                                          </p:spTgt>
                                        </p:tgtEl>
                                        <p:attrNameLst>
                                          <p:attrName>style.visibility</p:attrName>
                                        </p:attrNameLst>
                                      </p:cBhvr>
                                      <p:to>
                                        <p:strVal val="visible"/>
                                      </p:to>
                                    </p:set>
                                    <p:animEffect transition="in" filter="fade">
                                      <p:cBhvr>
                                        <p:cTn dur="2000" id="22"/>
                                        <p:tgtEl>
                                          <p:spTgt spid="1048615">
                                            <p:txEl>
                                              <p:charRg st="51" end="154"/>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15">
                                            <p:txEl>
                                              <p:charRg st="154" end="265"/>
                                            </p:txEl>
                                          </p:spTgt>
                                        </p:tgtEl>
                                        <p:attrNameLst>
                                          <p:attrName>style.visibility</p:attrName>
                                        </p:attrNameLst>
                                      </p:cBhvr>
                                      <p:to>
                                        <p:strVal val="visible"/>
                                      </p:to>
                                    </p:set>
                                    <p:animEffect transition="in" filter="fade">
                                      <p:cBhvr>
                                        <p:cTn dur="2000" id="27"/>
                                        <p:tgtEl>
                                          <p:spTgt spid="1048615">
                                            <p:txEl>
                                              <p:charRg st="154" end="265"/>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15">
                                            <p:txEl>
                                              <p:charRg st="265" end="330"/>
                                            </p:txEl>
                                          </p:spTgt>
                                        </p:tgtEl>
                                        <p:attrNameLst>
                                          <p:attrName>style.visibility</p:attrName>
                                        </p:attrNameLst>
                                      </p:cBhvr>
                                      <p:to>
                                        <p:strVal val="visible"/>
                                      </p:to>
                                    </p:set>
                                    <p:animEffect transition="in" filter="fade">
                                      <p:cBhvr>
                                        <p:cTn dur="2000" id="32"/>
                                        <p:tgtEl>
                                          <p:spTgt spid="1048615">
                                            <p:txEl>
                                              <p:charRg st="265" end="33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5" grpId="0" uiExpand="0" build="p" bldLvl="1"/>
    </p:bldLst>
  </p:timing>
</p:sld>
</file>

<file path=ppt/slides/slide15.xml><?xml version="1.0" encoding="utf-8"?>
<p:sld xmlns:a="http://schemas.openxmlformats.org/drawingml/2006/main" xmlns:r="http://schemas.openxmlformats.org/officeDocument/2006/relationships" xmlns:p="http://schemas.openxmlformats.org/presentationml/2006/main" showMasterSp="1">
  <p:cSld>
    <p:spTree>
      <p:nvGrpSpPr>
        <p:cNvPr id="140" name=""/>
        <p:cNvGrpSpPr/>
        <p:nvPr/>
      </p:nvGrpSpPr>
      <p:grpSpPr>
        <a:xfrm rot="0">
          <a:off x="0" y="0"/>
          <a:ext cx="0" cy="0"/>
          <a:chOff x="0" y="0"/>
          <a:chExt cx="0" cy="0"/>
        </a:xfrm>
      </p:grpSpPr>
      <p:sp>
        <p:nvSpPr>
          <p:cNvPr id="1048617"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indent="0" latinLnBrk="1" lvl="0" marL="0">
              <a:buNone/>
            </a:pPr>
            <a:r>
              <a:rPr altLang="en-US" b="1" lang="zh-CN"/>
              <a:t>Mesencephalon</a:t>
            </a:r>
          </a:p>
          <a:p>
            <a:pPr algn="just" eaLnBrk="1" hangingPunct="1" indent="0" latinLnBrk="1" lvl="0" marL="0"/>
            <a:r>
              <a:rPr altLang="en-US" lang="zh-CN"/>
              <a:t>Includes the midbrain and is the relay station for visual and auditory input to the cerebrum. </a:t>
            </a:r>
          </a:p>
          <a:p>
            <a:pPr algn="just" eaLnBrk="1" hangingPunct="1" indent="0" latinLnBrk="1" lvl="0" marL="0"/>
            <a:r>
              <a:rPr altLang="en-US" lang="zh-CN"/>
              <a:t>It also aids in integration of motor output.</a:t>
            </a:r>
          </a:p>
          <a:p>
            <a:pPr algn="just" eaLnBrk="1" hangingPunct="1" indent="0" latinLnBrk="1" lvl="0" marL="0">
              <a:buNone/>
            </a:pPr>
            <a:endParaRPr altLang="en-US" lang="zh-CN"/>
          </a:p>
          <a:p>
            <a:pPr algn="just" eaLnBrk="1" hangingPunct="1" indent="0" latinLnBrk="1" lvl="0" marL="0">
              <a:buNone/>
            </a:pPr>
            <a:endParaRPr b="1"/>
          </a:p>
          <a:p>
            <a:pPr algn="just" eaLnBrk="1" hangingPunct="1" indent="0" latinLnBrk="1" lvl="0" marL="0">
              <a:buNone/>
            </a:pPr>
            <a:r>
              <a:t>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17">
                                            <p:txEl>
                                              <p:charRg st="0" end="14"/>
                                            </p:txEl>
                                          </p:spTgt>
                                        </p:tgtEl>
                                        <p:attrNameLst>
                                          <p:attrName>style.visibility</p:attrName>
                                        </p:attrNameLst>
                                      </p:cBhvr>
                                      <p:to>
                                        <p:strVal val="visible"/>
                                      </p:to>
                                    </p:set>
                                    <p:animEffect transition="in" filter="fade">
                                      <p:cBhvr>
                                        <p:cTn dur="2000" id="12"/>
                                        <p:tgtEl>
                                          <p:spTgt spid="1048617">
                                            <p:txEl>
                                              <p:charRg st="0" end="14"/>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17">
                                            <p:txEl>
                                              <p:charRg st="14" end="109"/>
                                            </p:txEl>
                                          </p:spTgt>
                                        </p:tgtEl>
                                        <p:attrNameLst>
                                          <p:attrName>style.visibility</p:attrName>
                                        </p:attrNameLst>
                                      </p:cBhvr>
                                      <p:to>
                                        <p:strVal val="visible"/>
                                      </p:to>
                                    </p:set>
                                    <p:animEffect transition="in" filter="fade">
                                      <p:cBhvr>
                                        <p:cTn dur="2000" id="17"/>
                                        <p:tgtEl>
                                          <p:spTgt spid="1048617">
                                            <p:txEl>
                                              <p:charRg st="14" end="109"/>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17">
                                            <p:txEl>
                                              <p:charRg st="109" end="154"/>
                                            </p:txEl>
                                          </p:spTgt>
                                        </p:tgtEl>
                                        <p:attrNameLst>
                                          <p:attrName>style.visibility</p:attrName>
                                        </p:attrNameLst>
                                      </p:cBhvr>
                                      <p:to>
                                        <p:strVal val="visible"/>
                                      </p:to>
                                    </p:set>
                                    <p:animEffect transition="in" filter="fade">
                                      <p:cBhvr>
                                        <p:cTn dur="2000" id="22"/>
                                        <p:tgtEl>
                                          <p:spTgt spid="1048617">
                                            <p:txEl>
                                              <p:charRg st="109" end="154"/>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17">
                                            <p:txEl>
                                              <p:charRg st="156" end="158"/>
                                            </p:txEl>
                                          </p:spTgt>
                                        </p:tgtEl>
                                        <p:attrNameLst>
                                          <p:attrName>style.visibility</p:attrName>
                                        </p:attrNameLst>
                                      </p:cBhvr>
                                      <p:to>
                                        <p:strVal val="visible"/>
                                      </p:to>
                                    </p:set>
                                    <p:animEffect transition="in" filter="fade">
                                      <p:cBhvr>
                                        <p:cTn dur="2000" id="27"/>
                                        <p:tgtEl>
                                          <p:spTgt spid="1048617">
                                            <p:txEl>
                                              <p:charRg st="156" end="15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7" grpId="0" uiExpand="0" build="p" bldLvl="1"/>
    </p:bldLst>
  </p:timing>
</p:sld>
</file>

<file path=ppt/slides/slide16.xml><?xml version="1.0" encoding="utf-8"?>
<p:sld xmlns:a="http://schemas.openxmlformats.org/drawingml/2006/main" xmlns:r="http://schemas.openxmlformats.org/officeDocument/2006/relationships" xmlns:p="http://schemas.openxmlformats.org/presentationml/2006/main" showMasterSp="1">
  <p:cSld>
    <p:spTree>
      <p:nvGrpSpPr>
        <p:cNvPr id="142" name=""/>
        <p:cNvGrpSpPr/>
        <p:nvPr/>
      </p:nvGrpSpPr>
      <p:grpSpPr>
        <a:xfrm rot="0">
          <a:off x="0" y="0"/>
          <a:ext cx="0" cy="0"/>
          <a:chOff x="0" y="0"/>
          <a:chExt cx="0" cy="0"/>
        </a:xfrm>
      </p:grpSpPr>
      <p:sp>
        <p:nvSpPr>
          <p:cNvPr id="1048624" name=""/>
          <p:cNvSpPr/>
          <p:nvPr>
            <p:ph sz="full" idx="1"/>
          </p:nvPr>
        </p:nvSpPr>
        <p:spPr>
          <a:xfrm rot="0">
            <a:off x="628650" y="1825625"/>
            <a:ext cx="7886700" cy="4351337"/>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indent="0" latinLnBrk="1" lvl="0" marL="0">
              <a:buNone/>
            </a:pPr>
            <a:r>
              <a:rPr altLang="en-US" b="1" lang="zh-CN"/>
              <a:t>Diencephalon</a:t>
            </a:r>
            <a:r>
              <a:rPr altLang="en-US" lang="zh-CN"/>
              <a:t> </a:t>
            </a:r>
          </a:p>
          <a:p>
            <a:pPr algn="just" eaLnBrk="1" hangingPunct="1" indent="0" latinLnBrk="1" lvl="0" marL="0"/>
            <a:r>
              <a:rPr altLang="en-US" lang="zh-CN"/>
              <a:t>Relay station conducting information from sense organs to other parts of brain. </a:t>
            </a:r>
          </a:p>
          <a:p>
            <a:pPr algn="just" eaLnBrk="1" hangingPunct="1" indent="0" latinLnBrk="1" lvl="0" marL="0"/>
            <a:r>
              <a:rPr altLang="en-US" lang="zh-CN"/>
              <a:t>It includes the </a:t>
            </a:r>
            <a:r>
              <a:rPr b="1">
                <a:solidFill>
                  <a:schemeClr val="accent2"/>
                </a:solidFill>
              </a:rPr>
              <a:t>thalamus</a:t>
            </a:r>
            <a:r>
              <a:t> and </a:t>
            </a:r>
            <a:r>
              <a:rPr b="1">
                <a:solidFill>
                  <a:schemeClr val="accent2"/>
                </a:solidFill>
              </a:rPr>
              <a:t>hypothalamus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1">
  <p:cSld>
    <p:spTree>
      <p:nvGrpSpPr>
        <p:cNvPr id="143" name=""/>
        <p:cNvGrpSpPr/>
        <p:nvPr/>
      </p:nvGrpSpPr>
      <p:grpSpPr>
        <a:xfrm rot="0">
          <a:off x="0" y="0"/>
          <a:ext cx="0" cy="0"/>
          <a:chOff x="0" y="0"/>
          <a:chExt cx="0" cy="0"/>
        </a:xfrm>
      </p:grpSpPr>
      <p:sp>
        <p:nvSpPr>
          <p:cNvPr id="1048626"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indent="0" latinLnBrk="1" lvl="0" marL="0">
              <a:lnSpc>
                <a:spcPct val="80000"/>
              </a:lnSpc>
              <a:buNone/>
            </a:pPr>
            <a:r>
              <a:rPr altLang="en-US" b="1" sz="2400" lang="zh-CN"/>
              <a:t>Thalamus</a:t>
            </a:r>
          </a:p>
          <a:p>
            <a:pPr algn="just" eaLnBrk="1" hangingPunct="1" indent="0" latinLnBrk="1" lvl="0" marL="0">
              <a:lnSpc>
                <a:spcPct val="80000"/>
              </a:lnSpc>
            </a:pPr>
            <a:r>
              <a:rPr altLang="en-US" sz="2400" lang="zh-CN"/>
              <a:t>The </a:t>
            </a:r>
            <a:r>
              <a:rPr sz="2400"/>
              <a:t>largest portion of the thalamus is composed of cell bodies that receive input from sensory fibers. </a:t>
            </a:r>
          </a:p>
          <a:p>
            <a:pPr algn="just" eaLnBrk="1" hangingPunct="1" indent="0" latinLnBrk="1" lvl="0" marL="0">
              <a:lnSpc>
                <a:spcPct val="80000"/>
              </a:lnSpc>
            </a:pPr>
            <a:r>
              <a:rPr sz="2400"/>
              <a:t>For this reason it is often called the relay station of the brain (Relay station for nearly all sensory impulses except olfaction).</a:t>
            </a:r>
          </a:p>
          <a:p>
            <a:pPr algn="just" eaLnBrk="1" hangingPunct="1" indent="0" latinLnBrk="1" lvl="0" marL="0">
              <a:lnSpc>
                <a:spcPct val="80000"/>
              </a:lnSpc>
            </a:pPr>
            <a:r>
              <a:rPr sz="2400"/>
              <a:t>It integrates neural activity from both the cerebrum and the periphery, relaying that information to the cerebellum, the cortex, and other brain areas. </a:t>
            </a:r>
          </a:p>
          <a:p>
            <a:pPr algn="just" eaLnBrk="1" hangingPunct="1" indent="0" latinLnBrk="1" lvl="0" marL="0">
              <a:lnSpc>
                <a:spcPct val="80000"/>
              </a:lnSpc>
            </a:pPr>
            <a:r>
              <a:rPr sz="2400"/>
              <a:t>It also connects with the cerebral cortex and the hypothalamus and is involved with motor functioning and emotional processing.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26">
                                            <p:txEl>
                                              <p:charRg st="0" end="9"/>
                                            </p:txEl>
                                          </p:spTgt>
                                        </p:tgtEl>
                                        <p:attrNameLst>
                                          <p:attrName>style.visibility</p:attrName>
                                        </p:attrNameLst>
                                      </p:cBhvr>
                                      <p:to>
                                        <p:strVal val="visible"/>
                                      </p:to>
                                    </p:set>
                                    <p:animEffect transition="in" filter="fade">
                                      <p:cBhvr>
                                        <p:cTn dur="2000" id="12"/>
                                        <p:tgtEl>
                                          <p:spTgt spid="1048626">
                                            <p:txEl>
                                              <p:charRg st="0" end="9"/>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26">
                                            <p:txEl>
                                              <p:charRg st="9" end="113"/>
                                            </p:txEl>
                                          </p:spTgt>
                                        </p:tgtEl>
                                        <p:attrNameLst>
                                          <p:attrName>style.visibility</p:attrName>
                                        </p:attrNameLst>
                                      </p:cBhvr>
                                      <p:to>
                                        <p:strVal val="visible"/>
                                      </p:to>
                                    </p:set>
                                    <p:animEffect transition="in" filter="fade">
                                      <p:cBhvr>
                                        <p:cTn dur="2000" id="17"/>
                                        <p:tgtEl>
                                          <p:spTgt spid="1048626">
                                            <p:txEl>
                                              <p:charRg st="9" end="113"/>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26">
                                            <p:txEl>
                                              <p:charRg st="113" end="245"/>
                                            </p:txEl>
                                          </p:spTgt>
                                        </p:tgtEl>
                                        <p:attrNameLst>
                                          <p:attrName>style.visibility</p:attrName>
                                        </p:attrNameLst>
                                      </p:cBhvr>
                                      <p:to>
                                        <p:strVal val="visible"/>
                                      </p:to>
                                    </p:set>
                                    <p:animEffect transition="in" filter="fade">
                                      <p:cBhvr>
                                        <p:cTn dur="2000" id="22"/>
                                        <p:tgtEl>
                                          <p:spTgt spid="1048626">
                                            <p:txEl>
                                              <p:charRg st="113" end="245"/>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26">
                                            <p:txEl>
                                              <p:charRg st="245" end="398"/>
                                            </p:txEl>
                                          </p:spTgt>
                                        </p:tgtEl>
                                        <p:attrNameLst>
                                          <p:attrName>style.visibility</p:attrName>
                                        </p:attrNameLst>
                                      </p:cBhvr>
                                      <p:to>
                                        <p:strVal val="visible"/>
                                      </p:to>
                                    </p:set>
                                    <p:animEffect transition="in" filter="fade">
                                      <p:cBhvr>
                                        <p:cTn dur="2000" id="27"/>
                                        <p:tgtEl>
                                          <p:spTgt spid="1048626">
                                            <p:txEl>
                                              <p:charRg st="245" end="398"/>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26">
                                            <p:txEl>
                                              <p:charRg st="398" end="527"/>
                                            </p:txEl>
                                          </p:spTgt>
                                        </p:tgtEl>
                                        <p:attrNameLst>
                                          <p:attrName>style.visibility</p:attrName>
                                        </p:attrNameLst>
                                      </p:cBhvr>
                                      <p:to>
                                        <p:strVal val="visible"/>
                                      </p:to>
                                    </p:set>
                                    <p:animEffect transition="in" filter="fade">
                                      <p:cBhvr>
                                        <p:cTn dur="2000" id="32"/>
                                        <p:tgtEl>
                                          <p:spTgt spid="1048626">
                                            <p:txEl>
                                              <p:charRg st="398" end="52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6" grpId="0" uiExpand="0" build="p" bldLvl="1"/>
    </p:bldLst>
  </p:timing>
</p:sld>
</file>

<file path=ppt/slides/slide18.xml><?xml version="1.0" encoding="utf-8"?>
<p:sld xmlns:a="http://schemas.openxmlformats.org/drawingml/2006/main" xmlns:r="http://schemas.openxmlformats.org/officeDocument/2006/relationships" xmlns:p="http://schemas.openxmlformats.org/presentationml/2006/main" showMasterSp="1">
  <p:cSld>
    <p:spTree>
      <p:nvGrpSpPr>
        <p:cNvPr id="144" name=""/>
        <p:cNvGrpSpPr/>
        <p:nvPr/>
      </p:nvGrpSpPr>
      <p:grpSpPr>
        <a:xfrm rot="0">
          <a:off x="0" y="0"/>
          <a:ext cx="0" cy="0"/>
          <a:chOff x="0" y="0"/>
          <a:chExt cx="0" cy="0"/>
        </a:xfrm>
      </p:grpSpPr>
      <p:sp>
        <p:nvSpPr>
          <p:cNvPr id="1048628"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indent="0" latinLnBrk="1" lvl="0" marL="0">
              <a:lnSpc>
                <a:spcPct val="70000"/>
              </a:lnSpc>
              <a:buNone/>
            </a:pPr>
            <a:r>
              <a:rPr altLang="en-US" b="1" lang="zh-CN"/>
              <a:t>Hypothalamus  </a:t>
            </a:r>
          </a:p>
          <a:p>
            <a:pPr eaLnBrk="1" hangingPunct="1" indent="0" latinLnBrk="1" lvl="0" marL="0">
              <a:lnSpc>
                <a:spcPct val="70000"/>
              </a:lnSpc>
            </a:pPr>
            <a:r>
              <a:rPr altLang="en-US" lang="zh-CN"/>
              <a:t> </a:t>
            </a:r>
            <a:r>
              <a:rPr altLang="en-US" lang="zh-CN"/>
              <a:t>Control of Autonomic Nervous System </a:t>
            </a:r>
          </a:p>
          <a:p>
            <a:pPr eaLnBrk="1" hangingPunct="1" indent="0" latinLnBrk="1" lvl="0" marL="0">
              <a:lnSpc>
                <a:spcPct val="70000"/>
              </a:lnSpc>
            </a:pPr>
            <a:r>
              <a:rPr altLang="en-US" lang="zh-CN"/>
              <a:t> </a:t>
            </a:r>
            <a:r>
              <a:rPr altLang="en-US" lang="zh-CN"/>
              <a:t>Reception of sensory impulses from viscera </a:t>
            </a:r>
          </a:p>
          <a:p>
            <a:pPr eaLnBrk="1" hangingPunct="1" indent="0" latinLnBrk="1" lvl="0" marL="0">
              <a:lnSpc>
                <a:spcPct val="70000"/>
              </a:lnSpc>
            </a:pPr>
            <a:r>
              <a:rPr altLang="en-US" lang="zh-CN"/>
              <a:t> </a:t>
            </a:r>
            <a:r>
              <a:rPr altLang="en-US" lang="zh-CN"/>
              <a:t>Intermediary between nervous system &amp; 	endocrine system </a:t>
            </a:r>
          </a:p>
          <a:p>
            <a:pPr eaLnBrk="1" hangingPunct="1" indent="0" latinLnBrk="1" lvl="0" marL="0">
              <a:lnSpc>
                <a:spcPct val="70000"/>
              </a:lnSpc>
            </a:pPr>
            <a:r>
              <a:rPr altLang="en-US" lang="zh-CN"/>
              <a:t>Control </a:t>
            </a:r>
            <a:r>
              <a:rPr altLang="en-US" lang="zh-CN"/>
              <a:t>of body temperature </a:t>
            </a:r>
          </a:p>
          <a:p>
            <a:pPr eaLnBrk="1" hangingPunct="1" indent="0" latinLnBrk="1" lvl="0" marL="0">
              <a:lnSpc>
                <a:spcPct val="70000"/>
              </a:lnSpc>
            </a:pPr>
            <a:r>
              <a:rPr altLang="en-US" lang="zh-CN"/>
              <a:t>Regulation </a:t>
            </a:r>
            <a:r>
              <a:rPr altLang="en-US" lang="zh-CN"/>
              <a:t>of food intake </a:t>
            </a:r>
          </a:p>
          <a:p>
            <a:pPr eaLnBrk="1" hangingPunct="1" indent="0" latinLnBrk="1" lvl="0" marL="0">
              <a:lnSpc>
                <a:spcPct val="70000"/>
              </a:lnSpc>
            </a:pPr>
            <a:r>
              <a:rPr altLang="en-US" lang="zh-CN"/>
              <a:t>Thirst </a:t>
            </a:r>
            <a:r>
              <a:rPr altLang="en-US" lang="zh-CN"/>
              <a:t>center </a:t>
            </a:r>
          </a:p>
          <a:p>
            <a:pPr eaLnBrk="1" hangingPunct="1" indent="0" latinLnBrk="1" lvl="0" marL="0">
              <a:lnSpc>
                <a:spcPct val="70000"/>
              </a:lnSpc>
            </a:pPr>
            <a:r>
              <a:rPr altLang="en-US" lang="zh-CN"/>
              <a:t>Part </a:t>
            </a:r>
            <a:r>
              <a:t>of limbic system (emotions such as rage 	and aggression)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28">
                                            <p:txEl>
                                              <p:charRg st="0" end="15"/>
                                            </p:txEl>
                                          </p:spTgt>
                                        </p:tgtEl>
                                        <p:attrNameLst>
                                          <p:attrName>style.visibility</p:attrName>
                                        </p:attrNameLst>
                                      </p:cBhvr>
                                      <p:to>
                                        <p:strVal val="visible"/>
                                      </p:to>
                                    </p:set>
                                    <p:animEffect transition="in" filter="fade">
                                      <p:cBhvr>
                                        <p:cTn dur="2000" id="12"/>
                                        <p:tgtEl>
                                          <p:spTgt spid="1048628">
                                            <p:txEl>
                                              <p:charRg st="0" end="15"/>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28">
                                            <p:txEl>
                                              <p:charRg st="15" end="53"/>
                                            </p:txEl>
                                          </p:spTgt>
                                        </p:tgtEl>
                                        <p:attrNameLst>
                                          <p:attrName>style.visibility</p:attrName>
                                        </p:attrNameLst>
                                      </p:cBhvr>
                                      <p:to>
                                        <p:strVal val="visible"/>
                                      </p:to>
                                    </p:set>
                                    <p:animEffect transition="in" filter="fade">
                                      <p:cBhvr>
                                        <p:cTn dur="2000" id="17"/>
                                        <p:tgtEl>
                                          <p:spTgt spid="1048628">
                                            <p:txEl>
                                              <p:charRg st="15" end="53"/>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28">
                                            <p:txEl>
                                              <p:charRg st="53" end="98"/>
                                            </p:txEl>
                                          </p:spTgt>
                                        </p:tgtEl>
                                        <p:attrNameLst>
                                          <p:attrName>style.visibility</p:attrName>
                                        </p:attrNameLst>
                                      </p:cBhvr>
                                      <p:to>
                                        <p:strVal val="visible"/>
                                      </p:to>
                                    </p:set>
                                    <p:animEffect transition="in" filter="fade">
                                      <p:cBhvr>
                                        <p:cTn dur="2000" id="22"/>
                                        <p:tgtEl>
                                          <p:spTgt spid="1048628">
                                            <p:txEl>
                                              <p:charRg st="53" end="98"/>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28">
                                            <p:txEl>
                                              <p:charRg st="98" end="156"/>
                                            </p:txEl>
                                          </p:spTgt>
                                        </p:tgtEl>
                                        <p:attrNameLst>
                                          <p:attrName>style.visibility</p:attrName>
                                        </p:attrNameLst>
                                      </p:cBhvr>
                                      <p:to>
                                        <p:strVal val="visible"/>
                                      </p:to>
                                    </p:set>
                                    <p:animEffect transition="in" filter="fade">
                                      <p:cBhvr>
                                        <p:cTn dur="2000" id="27"/>
                                        <p:tgtEl>
                                          <p:spTgt spid="1048628">
                                            <p:txEl>
                                              <p:charRg st="98" end="156"/>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28">
                                            <p:txEl>
                                              <p:charRg st="156" end="185"/>
                                            </p:txEl>
                                          </p:spTgt>
                                        </p:tgtEl>
                                        <p:attrNameLst>
                                          <p:attrName>style.visibility</p:attrName>
                                        </p:attrNameLst>
                                      </p:cBhvr>
                                      <p:to>
                                        <p:strVal val="visible"/>
                                      </p:to>
                                    </p:set>
                                    <p:animEffect transition="in" filter="fade">
                                      <p:cBhvr>
                                        <p:cTn dur="2000" id="32"/>
                                        <p:tgtEl>
                                          <p:spTgt spid="1048628">
                                            <p:txEl>
                                              <p:charRg st="156" end="185"/>
                                            </p:txEl>
                                          </p:spTgt>
                                        </p:tgtEl>
                                      </p:cBhvr>
                                    </p:animEffect>
                                  </p:childTnLst>
                                </p:cTn>
                              </p:par>
                            </p:childTnLst>
                          </p:cTn>
                        </p:par>
                      </p:childTnLst>
                    </p:cTn>
                  </p:par>
                  <p:par>
                    <p:cTn fill="hold" id="33" nodeType="clickPar">
                      <p:stCondLst>
                        <p:cond delay="indefinite"/>
                      </p:stCondLst>
                      <p:childTnLst>
                        <p:par>
                          <p:cTn fill="hold" id="34" nodeType="withGroup">
                            <p:stCondLst>
                              <p:cond delay="0"/>
                            </p:stCondLst>
                            <p:childTnLst>
                              <p:par>
                                <p:cTn fill="hold" grpId="0" id="35" nodeType="clickEffect" presetClass="entr" presetID="10" presetSubtype="0">
                                  <p:stCondLst>
                                    <p:cond delay="0"/>
                                  </p:stCondLst>
                                  <p:childTnLst>
                                    <p:set>
                                      <p:cBhvr>
                                        <p:cTn dur="1" fill="hold" id="36">
                                          <p:stCondLst>
                                            <p:cond delay="0"/>
                                          </p:stCondLst>
                                        </p:cTn>
                                        <p:tgtEl>
                                          <p:spTgt spid="1048628">
                                            <p:txEl>
                                              <p:charRg st="185" end="212"/>
                                            </p:txEl>
                                          </p:spTgt>
                                        </p:tgtEl>
                                        <p:attrNameLst>
                                          <p:attrName>style.visibility</p:attrName>
                                        </p:attrNameLst>
                                      </p:cBhvr>
                                      <p:to>
                                        <p:strVal val="visible"/>
                                      </p:to>
                                    </p:set>
                                    <p:animEffect transition="in" filter="fade">
                                      <p:cBhvr>
                                        <p:cTn dur="2000" id="37"/>
                                        <p:tgtEl>
                                          <p:spTgt spid="1048628">
                                            <p:txEl>
                                              <p:charRg st="185" end="212"/>
                                            </p:txEl>
                                          </p:spTgt>
                                        </p:tgtEl>
                                      </p:cBhvr>
                                    </p:animEffect>
                                  </p:childTnLst>
                                </p:cTn>
                              </p:par>
                            </p:childTnLst>
                          </p:cTn>
                        </p:par>
                      </p:childTnLst>
                    </p:cTn>
                  </p:par>
                  <p:par>
                    <p:cTn fill="hold" id="38" nodeType="clickPar">
                      <p:stCondLst>
                        <p:cond delay="indefinite"/>
                      </p:stCondLst>
                      <p:childTnLst>
                        <p:par>
                          <p:cTn fill="hold" id="39" nodeType="withGroup">
                            <p:stCondLst>
                              <p:cond delay="0"/>
                            </p:stCondLst>
                            <p:childTnLst>
                              <p:par>
                                <p:cTn fill="hold" grpId="0" id="40" nodeType="clickEffect" presetClass="entr" presetID="10" presetSubtype="0">
                                  <p:stCondLst>
                                    <p:cond delay="0"/>
                                  </p:stCondLst>
                                  <p:childTnLst>
                                    <p:set>
                                      <p:cBhvr>
                                        <p:cTn dur="1" fill="hold" id="41">
                                          <p:stCondLst>
                                            <p:cond delay="0"/>
                                          </p:stCondLst>
                                        </p:cTn>
                                        <p:tgtEl>
                                          <p:spTgt spid="1048628">
                                            <p:txEl>
                                              <p:charRg st="212" end="227"/>
                                            </p:txEl>
                                          </p:spTgt>
                                        </p:tgtEl>
                                        <p:attrNameLst>
                                          <p:attrName>style.visibility</p:attrName>
                                        </p:attrNameLst>
                                      </p:cBhvr>
                                      <p:to>
                                        <p:strVal val="visible"/>
                                      </p:to>
                                    </p:set>
                                    <p:animEffect transition="in" filter="fade">
                                      <p:cBhvr>
                                        <p:cTn dur="2000" id="42"/>
                                        <p:tgtEl>
                                          <p:spTgt spid="1048628">
                                            <p:txEl>
                                              <p:charRg st="212" end="227"/>
                                            </p:txEl>
                                          </p:spTgt>
                                        </p:tgtEl>
                                      </p:cBhvr>
                                    </p:animEffect>
                                  </p:childTnLst>
                                </p:cTn>
                              </p:par>
                            </p:childTnLst>
                          </p:cTn>
                        </p:par>
                      </p:childTnLst>
                    </p:cTn>
                  </p:par>
                  <p:par>
                    <p:cTn fill="hold" id="43" nodeType="clickPar">
                      <p:stCondLst>
                        <p:cond delay="indefinite"/>
                      </p:stCondLst>
                      <p:childTnLst>
                        <p:par>
                          <p:cTn fill="hold" id="44" nodeType="withGroup">
                            <p:stCondLst>
                              <p:cond delay="0"/>
                            </p:stCondLst>
                            <p:childTnLst>
                              <p:par>
                                <p:cTn fill="hold" grpId="0" id="45" nodeType="clickEffect" presetClass="entr" presetID="10" presetSubtype="0">
                                  <p:stCondLst>
                                    <p:cond delay="0"/>
                                  </p:stCondLst>
                                  <p:childTnLst>
                                    <p:set>
                                      <p:cBhvr>
                                        <p:cTn dur="1" fill="hold" id="46">
                                          <p:stCondLst>
                                            <p:cond delay="0"/>
                                          </p:stCondLst>
                                        </p:cTn>
                                        <p:tgtEl>
                                          <p:spTgt spid="1048628">
                                            <p:txEl>
                                              <p:charRg st="227" end="290"/>
                                            </p:txEl>
                                          </p:spTgt>
                                        </p:tgtEl>
                                        <p:attrNameLst>
                                          <p:attrName>style.visibility</p:attrName>
                                        </p:attrNameLst>
                                      </p:cBhvr>
                                      <p:to>
                                        <p:strVal val="visible"/>
                                      </p:to>
                                    </p:set>
                                    <p:animEffect transition="in" filter="fade">
                                      <p:cBhvr>
                                        <p:cTn dur="2000" id="47"/>
                                        <p:tgtEl>
                                          <p:spTgt spid="1048628">
                                            <p:txEl>
                                              <p:charRg st="227" end="29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8" grpId="0" uiExpand="0" build="p" bldLvl="1"/>
    </p:bldLst>
  </p:timing>
</p:sld>
</file>

<file path=ppt/slides/slide19.xml><?xml version="1.0" encoding="utf-8"?>
<p:sld xmlns:a="http://schemas.openxmlformats.org/drawingml/2006/main" xmlns:r="http://schemas.openxmlformats.org/officeDocument/2006/relationships" xmlns:p="http://schemas.openxmlformats.org/presentationml/2006/main" showMasterSp="1">
  <p:cSld>
    <p:spTree>
      <p:nvGrpSpPr>
        <p:cNvPr id="145" name=""/>
        <p:cNvGrpSpPr/>
        <p:nvPr/>
      </p:nvGrpSpPr>
      <p:grpSpPr>
        <a:xfrm rot="0">
          <a:off x="0" y="0"/>
          <a:ext cx="0" cy="0"/>
          <a:chOff x="0" y="0"/>
          <a:chExt cx="0" cy="0"/>
        </a:xfrm>
      </p:grpSpPr>
      <p:sp>
        <p:nvSpPr>
          <p:cNvPr id="1048630"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indent="0" latinLnBrk="1" lvl="0" marL="0">
              <a:buNone/>
            </a:pPr>
            <a:r>
              <a:rPr altLang="en-US" b="1" lang="zh-CN"/>
              <a:t>Telencephalon</a:t>
            </a:r>
            <a:r>
              <a:rPr altLang="en-US" lang="zh-CN"/>
              <a:t>  </a:t>
            </a:r>
          </a:p>
          <a:p>
            <a:pPr algn="just" eaLnBrk="1" hangingPunct="1" indent="0" latinLnBrk="1" lvl="0" marL="0">
              <a:buNone/>
            </a:pPr>
            <a:r>
              <a:rPr altLang="en-US" lang="zh-CN"/>
              <a:t>Made up of the Cerebrum </a:t>
            </a:r>
          </a:p>
          <a:p>
            <a:pPr algn="just" eaLnBrk="1" hangingPunct="1" indent="0" latinLnBrk="1" lvl="0" marL="0"/>
            <a:r>
              <a:rPr altLang="en-US" lang="zh-CN"/>
              <a:t>Largest portion of the human brain </a:t>
            </a:r>
          </a:p>
          <a:p>
            <a:pPr algn="just" eaLnBrk="1" hangingPunct="1" indent="0" latinLnBrk="1" lvl="0" marL="0"/>
            <a:r>
              <a:rPr altLang="en-US" lang="zh-CN"/>
              <a:t>Consists of 2 hemispheres divided by a fissure</a:t>
            </a:r>
          </a:p>
          <a:p>
            <a:pPr algn="just" eaLnBrk="1" hangingPunct="1" indent="0" latinLnBrk="1" lvl="0" marL="0"/>
            <a:r>
              <a:rPr altLang="en-US" lang="zh-CN"/>
              <a:t>Includes </a:t>
            </a:r>
            <a:r>
              <a:rPr altLang="en-US" lang="zh-CN"/>
              <a:t>C</a:t>
            </a:r>
            <a:r>
              <a:rPr altLang="en-US" lang="zh-CN"/>
              <a:t>erebral </a:t>
            </a:r>
            <a:r>
              <a:rPr altLang="en-US" lang="zh-CN"/>
              <a:t>C</a:t>
            </a:r>
            <a:r>
              <a:rPr altLang="en-US" lang="zh-CN"/>
              <a:t>ortex, Medullary </a:t>
            </a:r>
            <a:r>
              <a:rPr altLang="en-US" lang="zh-CN"/>
              <a:t>B</a:t>
            </a:r>
            <a:r>
              <a:t>ody, &amp; Basal Ganglia </a:t>
            </a:r>
          </a:p>
          <a:p>
            <a:pPr algn="just" eaLnBrk="1" hangingPunct="1" indent="0" latinLnBrk="1" lvl="0" marL="0"/>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30">
                                            <p:txEl>
                                              <p:charRg st="0" end="16"/>
                                            </p:txEl>
                                          </p:spTgt>
                                        </p:tgtEl>
                                        <p:attrNameLst>
                                          <p:attrName>style.visibility</p:attrName>
                                        </p:attrNameLst>
                                      </p:cBhvr>
                                      <p:to>
                                        <p:strVal val="visible"/>
                                      </p:to>
                                    </p:set>
                                    <p:animEffect transition="in" filter="fade">
                                      <p:cBhvr>
                                        <p:cTn dur="2000" id="12"/>
                                        <p:tgtEl>
                                          <p:spTgt spid="1048630">
                                            <p:txEl>
                                              <p:charRg st="0" end="16"/>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30">
                                            <p:txEl>
                                              <p:charRg st="16" end="41"/>
                                            </p:txEl>
                                          </p:spTgt>
                                        </p:tgtEl>
                                        <p:attrNameLst>
                                          <p:attrName>style.visibility</p:attrName>
                                        </p:attrNameLst>
                                      </p:cBhvr>
                                      <p:to>
                                        <p:strVal val="visible"/>
                                      </p:to>
                                    </p:set>
                                    <p:animEffect transition="in" filter="fade">
                                      <p:cBhvr>
                                        <p:cTn dur="2000" id="17"/>
                                        <p:tgtEl>
                                          <p:spTgt spid="1048630">
                                            <p:txEl>
                                              <p:charRg st="16" end="41"/>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30">
                                            <p:txEl>
                                              <p:charRg st="41" end="77"/>
                                            </p:txEl>
                                          </p:spTgt>
                                        </p:tgtEl>
                                        <p:attrNameLst>
                                          <p:attrName>style.visibility</p:attrName>
                                        </p:attrNameLst>
                                      </p:cBhvr>
                                      <p:to>
                                        <p:strVal val="visible"/>
                                      </p:to>
                                    </p:set>
                                    <p:animEffect transition="in" filter="fade">
                                      <p:cBhvr>
                                        <p:cTn dur="2000" id="22"/>
                                        <p:tgtEl>
                                          <p:spTgt spid="1048630">
                                            <p:txEl>
                                              <p:charRg st="41" end="77"/>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30">
                                            <p:txEl>
                                              <p:charRg st="77" end="124"/>
                                            </p:txEl>
                                          </p:spTgt>
                                        </p:tgtEl>
                                        <p:attrNameLst>
                                          <p:attrName>style.visibility</p:attrName>
                                        </p:attrNameLst>
                                      </p:cBhvr>
                                      <p:to>
                                        <p:strVal val="visible"/>
                                      </p:to>
                                    </p:set>
                                    <p:animEffect transition="in" filter="fade">
                                      <p:cBhvr>
                                        <p:cTn dur="2000" id="27"/>
                                        <p:tgtEl>
                                          <p:spTgt spid="1048630">
                                            <p:txEl>
                                              <p:charRg st="77" end="124"/>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30">
                                            <p:txEl>
                                              <p:charRg st="124" end="183"/>
                                            </p:txEl>
                                          </p:spTgt>
                                        </p:tgtEl>
                                        <p:attrNameLst>
                                          <p:attrName>style.visibility</p:attrName>
                                        </p:attrNameLst>
                                      </p:cBhvr>
                                      <p:to>
                                        <p:strVal val="visible"/>
                                      </p:to>
                                    </p:set>
                                    <p:animEffect transition="in" filter="fade">
                                      <p:cBhvr>
                                        <p:cTn dur="2000" id="32"/>
                                        <p:tgtEl>
                                          <p:spTgt spid="1048630">
                                            <p:txEl>
                                              <p:charRg st="124" end="18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0" grpId="0" uiExpand="0" build="p" bldLvl="1"/>
    </p:bldLst>
  </p:timing>
</p:sld>
</file>

<file path=ppt/slides/slide2.xml><?xml version="1.0" encoding="utf-8"?>
<p:sld xmlns:a="http://schemas.openxmlformats.org/drawingml/2006/main" xmlns:r="http://schemas.openxmlformats.org/officeDocument/2006/relationships" xmlns:p="http://schemas.openxmlformats.org/presentationml/2006/main" showMasterSp="1">
  <p:cSld>
    <p:spTree>
      <p:nvGrpSpPr>
        <p:cNvPr id="125" name=""/>
        <p:cNvGrpSpPr/>
        <p:nvPr/>
      </p:nvGrpSpPr>
      <p:grpSpPr>
        <a:xfrm rot="0">
          <a:off x="0" y="0"/>
          <a:ext cx="0" cy="0"/>
          <a:chOff x="0" y="0"/>
          <a:chExt cx="0" cy="0"/>
        </a:xfrm>
      </p:grpSpPr>
      <p:sp>
        <p:nvSpPr>
          <p:cNvPr id="1048594"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sz="4000" lang="zh-CN"/>
              <a:t>Introduction to Neurophysiology</a:t>
            </a:r>
            <a:r>
              <a:rPr sz="4000"/>
              <a:t> </a:t>
            </a:r>
          </a:p>
        </p:txBody>
      </p:sp>
      <p:sp>
        <p:nvSpPr>
          <p:cNvPr id="1048595"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Neurophysiology is the science of the function of the nervous system. </a:t>
            </a:r>
          </a:p>
          <a:p>
            <a:pPr algn="just" eaLnBrk="1" hangingPunct="1" latinLnBrk="1" lvl="0"/>
            <a:r>
              <a:rPr altLang="en-US" lang="zh-CN"/>
              <a:t>This includes the function of the brain, the spinal cord, and the peripheral nervous system including the autonomic nervous system.</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594"/>
                                        </p:tgtEl>
                                        <p:attrNameLst>
                                          <p:attrName>style.visibility</p:attrName>
                                        </p:attrNameLst>
                                      </p:cBhvr>
                                      <p:to>
                                        <p:strVal val="visible"/>
                                      </p:to>
                                    </p:set>
                                    <p:animEffect transition="in" filter="fade">
                                      <p:cBhvr>
                                        <p:cTn dur="2000" id="7"/>
                                        <p:tgtEl>
                                          <p:spTgt spid="1048594"/>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595">
                                            <p:txEl>
                                              <p:charRg st="0" end="71"/>
                                            </p:txEl>
                                          </p:spTgt>
                                        </p:tgtEl>
                                        <p:attrNameLst>
                                          <p:attrName>style.visibility</p:attrName>
                                        </p:attrNameLst>
                                      </p:cBhvr>
                                      <p:to>
                                        <p:strVal val="visible"/>
                                      </p:to>
                                    </p:set>
                                    <p:animEffect transition="in" filter="fade">
                                      <p:cBhvr>
                                        <p:cTn dur="2000" id="12"/>
                                        <p:tgtEl>
                                          <p:spTgt spid="1048595">
                                            <p:txEl>
                                              <p:charRg st="0" end="7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595">
                                            <p:txEl>
                                              <p:charRg st="71" end="203"/>
                                            </p:txEl>
                                          </p:spTgt>
                                        </p:tgtEl>
                                        <p:attrNameLst>
                                          <p:attrName>style.visibility</p:attrName>
                                        </p:attrNameLst>
                                      </p:cBhvr>
                                      <p:to>
                                        <p:strVal val="visible"/>
                                      </p:to>
                                    </p:set>
                                    <p:animEffect transition="in" filter="fade">
                                      <p:cBhvr>
                                        <p:cTn dur="2000" id="17"/>
                                        <p:tgtEl>
                                          <p:spTgt spid="1048595">
                                            <p:txEl>
                                              <p:charRg st="71" end="20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4" grpId="0" uiExpand="0" build="whole"/>
      <p:bldP spid="1048595" grpId="0" uiExpand="0" build="p" bldLvl="1"/>
    </p:bldLst>
  </p:timing>
</p:sld>
</file>

<file path=ppt/slides/slide20.xml><?xml version="1.0" encoding="utf-8"?>
<p:sld xmlns:a="http://schemas.openxmlformats.org/drawingml/2006/main" xmlns:r="http://schemas.openxmlformats.org/officeDocument/2006/relationships" xmlns:p="http://schemas.openxmlformats.org/presentationml/2006/main" showMasterSp="1">
  <p:cSld>
    <p:spTree>
      <p:nvGrpSpPr>
        <p:cNvPr id="146" name=""/>
        <p:cNvGrpSpPr/>
        <p:nvPr/>
      </p:nvGrpSpPr>
      <p:grpSpPr>
        <a:xfrm rot="0">
          <a:off x="0" y="0"/>
          <a:ext cx="0" cy="0"/>
          <a:chOff x="0" y="0"/>
          <a:chExt cx="0" cy="0"/>
        </a:xfrm>
      </p:grpSpPr>
      <p:sp>
        <p:nvSpPr>
          <p:cNvPr id="1048632"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indent="0" latinLnBrk="1" lvl="0" marL="0">
              <a:lnSpc>
                <a:spcPct val="80000"/>
              </a:lnSpc>
              <a:buNone/>
            </a:pPr>
            <a:r>
              <a:rPr altLang="en-US" b="1" sz="2600" lang="zh-CN"/>
              <a:t>Cerebral Cortex</a:t>
            </a:r>
          </a:p>
          <a:p>
            <a:pPr eaLnBrk="1" hangingPunct="1" indent="0" latinLnBrk="1" lvl="0" marL="0">
              <a:lnSpc>
                <a:spcPct val="80000"/>
              </a:lnSpc>
            </a:pPr>
            <a:r>
              <a:rPr altLang="en-US" sz="2600" lang="zh-CN"/>
              <a:t>Outer </a:t>
            </a:r>
            <a:r>
              <a:rPr altLang="en-US" sz="2600" lang="zh-CN"/>
              <a:t>2 - 4 mm of the </a:t>
            </a:r>
            <a:r>
              <a:rPr altLang="en-US" sz="2600" lang="zh-CN"/>
              <a:t>Cerebrum </a:t>
            </a:r>
          </a:p>
          <a:p>
            <a:pPr eaLnBrk="1" hangingPunct="1" indent="0" latinLnBrk="1" lvl="0" marL="0">
              <a:lnSpc>
                <a:spcPct val="80000"/>
              </a:lnSpc>
            </a:pPr>
            <a:r>
              <a:rPr altLang="en-US" sz="2600" lang="zh-CN"/>
              <a:t>C</a:t>
            </a:r>
            <a:r>
              <a:rPr altLang="en-US" sz="2600" lang="zh-CN"/>
              <a:t>onsists </a:t>
            </a:r>
            <a:r>
              <a:rPr altLang="en-US" sz="2600" lang="zh-CN"/>
              <a:t>of gray matter (cell bodies &amp; synapses; no myelin) </a:t>
            </a:r>
          </a:p>
          <a:p>
            <a:pPr eaLnBrk="1" hangingPunct="1" indent="0" latinLnBrk="1" lvl="0" marL="0">
              <a:lnSpc>
                <a:spcPct val="80000"/>
              </a:lnSpc>
            </a:pPr>
            <a:r>
              <a:rPr altLang="en-US" sz="2600" lang="zh-CN"/>
              <a:t>Four </a:t>
            </a:r>
            <a:r>
              <a:rPr altLang="en-US" sz="2600" lang="zh-CN"/>
              <a:t>primary </a:t>
            </a:r>
            <a:r>
              <a:rPr altLang="en-US" sz="2600" lang="zh-CN"/>
              <a:t>lobes: Frontal, Parietal, Temporal and Occipital </a:t>
            </a:r>
          </a:p>
          <a:p>
            <a:pPr eaLnBrk="1" hangingPunct="1" indent="0" latinLnBrk="1" lvl="0" marL="0">
              <a:lnSpc>
                <a:spcPct val="80000"/>
              </a:lnSpc>
            </a:pPr>
            <a:r>
              <a:rPr altLang="en-US" sz="2600" lang="zh-CN"/>
              <a:t>Functional </a:t>
            </a:r>
            <a:r>
              <a:rPr altLang="en-US" sz="2600" lang="zh-CN"/>
              <a:t>areas include motor areas (initiate impulses that will cause contraction of skeletal muscles), sensory areas (receive sensory impulses from throughout the body), and association areas (for analysis).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32">
                                            <p:txEl>
                                              <p:charRg st="0" end="16"/>
                                            </p:txEl>
                                          </p:spTgt>
                                        </p:tgtEl>
                                        <p:attrNameLst>
                                          <p:attrName>style.visibility</p:attrName>
                                        </p:attrNameLst>
                                      </p:cBhvr>
                                      <p:to>
                                        <p:strVal val="visible"/>
                                      </p:to>
                                    </p:set>
                                    <p:animEffect transition="in" filter="fade">
                                      <p:cBhvr>
                                        <p:cTn dur="2000" id="12"/>
                                        <p:tgtEl>
                                          <p:spTgt spid="1048632">
                                            <p:txEl>
                                              <p:charRg st="0" end="16"/>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32">
                                            <p:txEl>
                                              <p:charRg st="16" end="48"/>
                                            </p:txEl>
                                          </p:spTgt>
                                        </p:tgtEl>
                                        <p:attrNameLst>
                                          <p:attrName>style.visibility</p:attrName>
                                        </p:attrNameLst>
                                      </p:cBhvr>
                                      <p:to>
                                        <p:strVal val="visible"/>
                                      </p:to>
                                    </p:set>
                                    <p:animEffect transition="in" filter="fade">
                                      <p:cBhvr>
                                        <p:cTn dur="2000" id="17"/>
                                        <p:tgtEl>
                                          <p:spTgt spid="1048632">
                                            <p:txEl>
                                              <p:charRg st="16" end="48"/>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32">
                                            <p:txEl>
                                              <p:charRg st="48" end="109"/>
                                            </p:txEl>
                                          </p:spTgt>
                                        </p:tgtEl>
                                        <p:attrNameLst>
                                          <p:attrName>style.visibility</p:attrName>
                                        </p:attrNameLst>
                                      </p:cBhvr>
                                      <p:to>
                                        <p:strVal val="visible"/>
                                      </p:to>
                                    </p:set>
                                    <p:animEffect transition="in" filter="fade">
                                      <p:cBhvr>
                                        <p:cTn dur="2000" id="22"/>
                                        <p:tgtEl>
                                          <p:spTgt spid="1048632">
                                            <p:txEl>
                                              <p:charRg st="48" end="109"/>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32">
                                            <p:txEl>
                                              <p:charRg st="109" end="172"/>
                                            </p:txEl>
                                          </p:spTgt>
                                        </p:tgtEl>
                                        <p:attrNameLst>
                                          <p:attrName>style.visibility</p:attrName>
                                        </p:attrNameLst>
                                      </p:cBhvr>
                                      <p:to>
                                        <p:strVal val="visible"/>
                                      </p:to>
                                    </p:set>
                                    <p:animEffect transition="in" filter="fade">
                                      <p:cBhvr>
                                        <p:cTn dur="2000" id="27"/>
                                        <p:tgtEl>
                                          <p:spTgt spid="1048632">
                                            <p:txEl>
                                              <p:charRg st="109" end="172"/>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32">
                                            <p:txEl>
                                              <p:charRg st="172" end="383"/>
                                            </p:txEl>
                                          </p:spTgt>
                                        </p:tgtEl>
                                        <p:attrNameLst>
                                          <p:attrName>style.visibility</p:attrName>
                                        </p:attrNameLst>
                                      </p:cBhvr>
                                      <p:to>
                                        <p:strVal val="visible"/>
                                      </p:to>
                                    </p:set>
                                    <p:animEffect transition="in" filter="fade">
                                      <p:cBhvr>
                                        <p:cTn dur="2000" id="32"/>
                                        <p:tgtEl>
                                          <p:spTgt spid="1048632">
                                            <p:txEl>
                                              <p:charRg st="172" end="38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2" grpId="0" uiExpand="0" build="p" bldLvl="1"/>
    </p:bldLst>
  </p:timing>
</p:sld>
</file>

<file path=ppt/slides/slide21.xml><?xml version="1.0" encoding="utf-8"?>
<p:sld xmlns:a="http://schemas.openxmlformats.org/drawingml/2006/main" xmlns:r="http://schemas.openxmlformats.org/officeDocument/2006/relationships" xmlns:p="http://schemas.openxmlformats.org/presentationml/2006/main" showMasterSp="1">
  <p:cSld>
    <p:spTree>
      <p:nvGrpSpPr>
        <p:cNvPr id="147" name=""/>
        <p:cNvGrpSpPr/>
        <p:nvPr/>
      </p:nvGrpSpPr>
      <p:grpSpPr>
        <a:xfrm rot="0">
          <a:off x="0" y="0"/>
          <a:ext cx="0" cy="0"/>
          <a:chOff x="0" y="0"/>
          <a:chExt cx="0" cy="0"/>
        </a:xfrm>
      </p:grpSpPr>
      <p:sp>
        <p:nvSpPr>
          <p:cNvPr id="1048634"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indent="0" latinLnBrk="1" lvl="0" marL="0">
              <a:lnSpc>
                <a:spcPct val="70000"/>
              </a:lnSpc>
              <a:buNone/>
            </a:pPr>
            <a:r>
              <a:rPr altLang="en-US" b="1" lang="zh-CN"/>
              <a:t> Medullary </a:t>
            </a:r>
            <a:r>
              <a:rPr altLang="en-US" b="1" lang="zh-CN"/>
              <a:t>body </a:t>
            </a:r>
          </a:p>
          <a:p>
            <a:pPr eaLnBrk="1" hangingPunct="1" indent="0" latinLnBrk="1" lvl="0" marL="0">
              <a:lnSpc>
                <a:spcPct val="70000"/>
              </a:lnSpc>
            </a:pPr>
            <a:r>
              <a:rPr altLang="en-US" lang="zh-CN"/>
              <a:t>The 'white matter' of the cerebrum; consists of myelinated axons. </a:t>
            </a:r>
          </a:p>
          <a:p>
            <a:pPr eaLnBrk="1" hangingPunct="1" indent="0" latinLnBrk="1" lvl="0" marL="0">
              <a:lnSpc>
                <a:spcPct val="70000"/>
              </a:lnSpc>
            </a:pPr>
            <a:r>
              <a:rPr altLang="en-US" lang="zh-CN"/>
              <a:t>Types of axons include: </a:t>
            </a:r>
          </a:p>
          <a:p>
            <a:pPr eaLnBrk="1" hangingPunct="1" indent="0" latinLnBrk="1" lvl="0" marL="0">
              <a:lnSpc>
                <a:spcPct val="70000"/>
              </a:lnSpc>
              <a:buNone/>
            </a:pPr>
            <a:r>
              <a:rPr altLang="en-US" b="1" lang="zh-CN"/>
              <a:t>Commissural </a:t>
            </a:r>
            <a:r>
              <a:rPr altLang="en-US" b="1" lang="zh-CN"/>
              <a:t>fibers</a:t>
            </a:r>
            <a:r>
              <a:rPr altLang="en-US" lang="zh-CN"/>
              <a:t> - conduct impulses between cerebral </a:t>
            </a:r>
            <a:r>
              <a:rPr altLang="en-US" lang="zh-CN"/>
              <a:t>hemispheres and </a:t>
            </a:r>
            <a:r>
              <a:rPr altLang="en-US" lang="zh-CN"/>
              <a:t>form the </a:t>
            </a:r>
            <a:r>
              <a:rPr altLang="en-US" lang="zh-CN"/>
              <a:t>Corpus Callosum </a:t>
            </a:r>
          </a:p>
          <a:p>
            <a:pPr eaLnBrk="1" hangingPunct="1" indent="0" latinLnBrk="1" lvl="0" marL="0">
              <a:lnSpc>
                <a:spcPct val="70000"/>
              </a:lnSpc>
              <a:buNone/>
            </a:pPr>
            <a:r>
              <a:rPr altLang="en-US" b="1" lang="zh-CN"/>
              <a:t>Projection </a:t>
            </a:r>
            <a:r>
              <a:rPr altLang="en-US" b="1" lang="zh-CN"/>
              <a:t>fibers</a:t>
            </a:r>
            <a:r>
              <a:t> - conduct impulses in &amp; out of the cerebral hemispheres </a:t>
            </a:r>
          </a:p>
          <a:p>
            <a:pPr eaLnBrk="1" hangingPunct="1" indent="0" latinLnBrk="1" lvl="0" marL="0">
              <a:lnSpc>
                <a:spcPct val="70000"/>
              </a:lnSpc>
              <a:buNone/>
            </a:pPr>
            <a:r>
              <a:rPr b="1"/>
              <a:t>Association </a:t>
            </a:r>
            <a:r>
              <a:rPr b="1"/>
              <a:t>fibers</a:t>
            </a:r>
            <a:r>
              <a:t> - conduct impulses within hemispheres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34">
                                            <p:txEl>
                                              <p:charRg st="0" end="17"/>
                                            </p:txEl>
                                          </p:spTgt>
                                        </p:tgtEl>
                                        <p:attrNameLst>
                                          <p:attrName>style.visibility</p:attrName>
                                        </p:attrNameLst>
                                      </p:cBhvr>
                                      <p:to>
                                        <p:strVal val="visible"/>
                                      </p:to>
                                    </p:set>
                                    <p:animEffect transition="in" filter="fade">
                                      <p:cBhvr>
                                        <p:cTn dur="2000" id="12"/>
                                        <p:tgtEl>
                                          <p:spTgt spid="1048634">
                                            <p:txEl>
                                              <p:charRg st="0" end="17"/>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34">
                                            <p:txEl>
                                              <p:charRg st="17" end="84"/>
                                            </p:txEl>
                                          </p:spTgt>
                                        </p:tgtEl>
                                        <p:attrNameLst>
                                          <p:attrName>style.visibility</p:attrName>
                                        </p:attrNameLst>
                                      </p:cBhvr>
                                      <p:to>
                                        <p:strVal val="visible"/>
                                      </p:to>
                                    </p:set>
                                    <p:animEffect transition="in" filter="fade">
                                      <p:cBhvr>
                                        <p:cTn dur="2000" id="17"/>
                                        <p:tgtEl>
                                          <p:spTgt spid="1048634">
                                            <p:txEl>
                                              <p:charRg st="17" end="84"/>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34">
                                            <p:txEl>
                                              <p:charRg st="84" end="109"/>
                                            </p:txEl>
                                          </p:spTgt>
                                        </p:tgtEl>
                                        <p:attrNameLst>
                                          <p:attrName>style.visibility</p:attrName>
                                        </p:attrNameLst>
                                      </p:cBhvr>
                                      <p:to>
                                        <p:strVal val="visible"/>
                                      </p:to>
                                    </p:set>
                                    <p:animEffect transition="in" filter="fade">
                                      <p:cBhvr>
                                        <p:cTn dur="2000" id="22"/>
                                        <p:tgtEl>
                                          <p:spTgt spid="1048634">
                                            <p:txEl>
                                              <p:charRg st="84" end="109"/>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34">
                                            <p:txEl>
                                              <p:charRg st="109" end="206"/>
                                            </p:txEl>
                                          </p:spTgt>
                                        </p:tgtEl>
                                        <p:attrNameLst>
                                          <p:attrName>style.visibility</p:attrName>
                                        </p:attrNameLst>
                                      </p:cBhvr>
                                      <p:to>
                                        <p:strVal val="visible"/>
                                      </p:to>
                                    </p:set>
                                    <p:animEffect transition="in" filter="fade">
                                      <p:cBhvr>
                                        <p:cTn dur="2000" id="27"/>
                                        <p:tgtEl>
                                          <p:spTgt spid="1048634">
                                            <p:txEl>
                                              <p:charRg st="109" end="206"/>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34">
                                            <p:txEl>
                                              <p:charRg st="206" end="281"/>
                                            </p:txEl>
                                          </p:spTgt>
                                        </p:tgtEl>
                                        <p:attrNameLst>
                                          <p:attrName>style.visibility</p:attrName>
                                        </p:attrNameLst>
                                      </p:cBhvr>
                                      <p:to>
                                        <p:strVal val="visible"/>
                                      </p:to>
                                    </p:set>
                                    <p:animEffect transition="in" filter="fade">
                                      <p:cBhvr>
                                        <p:cTn dur="2000" id="32"/>
                                        <p:tgtEl>
                                          <p:spTgt spid="1048634">
                                            <p:txEl>
                                              <p:charRg st="206" end="281"/>
                                            </p:txEl>
                                          </p:spTgt>
                                        </p:tgtEl>
                                      </p:cBhvr>
                                    </p:animEffect>
                                  </p:childTnLst>
                                </p:cTn>
                              </p:par>
                            </p:childTnLst>
                          </p:cTn>
                        </p:par>
                      </p:childTnLst>
                    </p:cTn>
                  </p:par>
                  <p:par>
                    <p:cTn fill="hold" id="33" nodeType="clickPar">
                      <p:stCondLst>
                        <p:cond delay="indefinite"/>
                      </p:stCondLst>
                      <p:childTnLst>
                        <p:par>
                          <p:cTn fill="hold" id="34" nodeType="withGroup">
                            <p:stCondLst>
                              <p:cond delay="0"/>
                            </p:stCondLst>
                            <p:childTnLst>
                              <p:par>
                                <p:cTn fill="hold" grpId="0" id="35" nodeType="clickEffect" presetClass="entr" presetID="10" presetSubtype="0">
                                  <p:stCondLst>
                                    <p:cond delay="0"/>
                                  </p:stCondLst>
                                  <p:childTnLst>
                                    <p:set>
                                      <p:cBhvr>
                                        <p:cTn dur="1" fill="hold" id="36">
                                          <p:stCondLst>
                                            <p:cond delay="0"/>
                                          </p:stCondLst>
                                        </p:cTn>
                                        <p:tgtEl>
                                          <p:spTgt spid="1048634">
                                            <p:txEl>
                                              <p:charRg st="281" end="339"/>
                                            </p:txEl>
                                          </p:spTgt>
                                        </p:tgtEl>
                                        <p:attrNameLst>
                                          <p:attrName>style.visibility</p:attrName>
                                        </p:attrNameLst>
                                      </p:cBhvr>
                                      <p:to>
                                        <p:strVal val="visible"/>
                                      </p:to>
                                    </p:set>
                                    <p:animEffect transition="in" filter="fade">
                                      <p:cBhvr>
                                        <p:cTn dur="2000" id="37"/>
                                        <p:tgtEl>
                                          <p:spTgt spid="1048634">
                                            <p:txEl>
                                              <p:charRg st="281" end="33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4" grpId="0" uiExpand="0" build="p" bldLvl="1"/>
    </p:bldLst>
  </p:timing>
</p:sld>
</file>

<file path=ppt/slides/slide22.xml><?xml version="1.0" encoding="utf-8"?>
<p:sld xmlns:a="http://schemas.openxmlformats.org/drawingml/2006/main" xmlns:r="http://schemas.openxmlformats.org/officeDocument/2006/relationships" xmlns:p="http://schemas.openxmlformats.org/presentationml/2006/main" showMasterSp="1">
  <p:cSld>
    <p:spTree>
      <p:nvGrpSpPr>
        <p:cNvPr id="148" name=""/>
        <p:cNvGrpSpPr/>
        <p:nvPr/>
      </p:nvGrpSpPr>
      <p:grpSpPr>
        <a:xfrm rot="0">
          <a:off x="0" y="0"/>
          <a:ext cx="0" cy="0"/>
          <a:chOff x="0" y="0"/>
          <a:chExt cx="0" cy="0"/>
        </a:xfrm>
      </p:grpSpPr>
      <p:sp>
        <p:nvSpPr>
          <p:cNvPr id="1048636"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indent="0" latinLnBrk="1" lvl="0" marL="0">
              <a:lnSpc>
                <a:spcPct val="80000"/>
              </a:lnSpc>
              <a:buNone/>
            </a:pPr>
            <a:r>
              <a:rPr altLang="en-US" b="1" lang="zh-CN"/>
              <a:t>Basal ganglia: </a:t>
            </a:r>
          </a:p>
          <a:p>
            <a:pPr eaLnBrk="1" hangingPunct="1" indent="0" latinLnBrk="1" lvl="0" marL="0">
              <a:lnSpc>
                <a:spcPct val="80000"/>
              </a:lnSpc>
            </a:pPr>
            <a:r>
              <a:rPr altLang="en-US" lang="zh-CN"/>
              <a:t>Masses of gray matter in each cerebral hemisphere important in control of voluntary muscle movements</a:t>
            </a:r>
            <a:r>
              <a:rPr altLang="en-US" lang="zh-CN"/>
              <a:t>.</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36">
                                            <p:txEl>
                                              <p:charRg st="0" end="16"/>
                                            </p:txEl>
                                          </p:spTgt>
                                        </p:tgtEl>
                                        <p:attrNameLst>
                                          <p:attrName>style.visibility</p:attrName>
                                        </p:attrNameLst>
                                      </p:cBhvr>
                                      <p:to>
                                        <p:strVal val="visible"/>
                                      </p:to>
                                    </p:set>
                                    <p:animEffect transition="in" filter="fade">
                                      <p:cBhvr>
                                        <p:cTn dur="2000" id="12"/>
                                        <p:tgtEl>
                                          <p:spTgt spid="1048636">
                                            <p:txEl>
                                              <p:charRg st="0" end="16"/>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36">
                                            <p:txEl>
                                              <p:charRg st="16" end="118"/>
                                            </p:txEl>
                                          </p:spTgt>
                                        </p:tgtEl>
                                        <p:attrNameLst>
                                          <p:attrName>style.visibility</p:attrName>
                                        </p:attrNameLst>
                                      </p:cBhvr>
                                      <p:to>
                                        <p:strVal val="visible"/>
                                      </p:to>
                                    </p:set>
                                    <p:animEffect transition="in" filter="fade">
                                      <p:cBhvr>
                                        <p:cTn dur="2000" id="17"/>
                                        <p:tgtEl>
                                          <p:spTgt spid="1048636">
                                            <p:txEl>
                                              <p:charRg st="16" end="1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6" grpId="0" uiExpand="0" build="p" bldLvl="1"/>
    </p:bldLst>
  </p:timing>
</p:sld>
</file>

<file path=ppt/slides/slide23.xml><?xml version="1.0" encoding="utf-8"?>
<p:sld xmlns:a="http://schemas.openxmlformats.org/drawingml/2006/main" xmlns:r="http://schemas.openxmlformats.org/officeDocument/2006/relationships" xmlns:p="http://schemas.openxmlformats.org/presentationml/2006/main" showMasterSp="1">
  <p:cSld>
    <p:spTree>
      <p:nvGrpSpPr>
        <p:cNvPr id="149" name=""/>
        <p:cNvGrpSpPr/>
        <p:nvPr/>
      </p:nvGrpSpPr>
      <p:grpSpPr>
        <a:xfrm rot="0">
          <a:off x="0" y="0"/>
          <a:ext cx="0" cy="0"/>
          <a:chOff x="0" y="0"/>
          <a:chExt cx="0" cy="0"/>
        </a:xfrm>
      </p:grpSpPr>
      <p:sp>
        <p:nvSpPr>
          <p:cNvPr id="1048638" name=""/>
          <p:cNvSpPr/>
          <p:nvPr>
            <p:ph sz="full" idx="1"/>
          </p:nvPr>
        </p:nvSpPr>
        <p:spPr>
          <a:xfrm rot="0">
            <a:off x="628650" y="1825625"/>
            <a:ext cx="7886700" cy="4351337"/>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indent="0" latinLnBrk="1" lvl="0" marL="0">
              <a:lnSpc>
                <a:spcPct val="80000"/>
              </a:lnSpc>
              <a:buNone/>
            </a:pPr>
            <a:r>
              <a:rPr altLang="en-US" b="1" lang="zh-CN"/>
              <a:t>Limbic System</a:t>
            </a:r>
            <a:r>
              <a:rPr altLang="en-US" lang="zh-CN"/>
              <a:t> - </a:t>
            </a:r>
          </a:p>
          <a:p>
            <a:pPr eaLnBrk="1" hangingPunct="1" indent="0" latinLnBrk="1" lvl="0" marL="0">
              <a:lnSpc>
                <a:spcPct val="80000"/>
              </a:lnSpc>
            </a:pPr>
            <a:r>
              <a:rPr altLang="en-US" lang="zh-CN"/>
              <a:t>C</a:t>
            </a:r>
            <a:r>
              <a:rPr altLang="en-US" lang="zh-CN"/>
              <a:t>onsists </a:t>
            </a:r>
            <a:r>
              <a:rPr altLang="en-US" lang="zh-CN"/>
              <a:t>of a group of nuclei </a:t>
            </a:r>
            <a:r>
              <a:rPr altLang="en-US" lang="zh-CN"/>
              <a:t>and </a:t>
            </a:r>
            <a:r>
              <a:rPr altLang="en-US" lang="zh-CN"/>
              <a:t>fiber tracts </a:t>
            </a:r>
          </a:p>
          <a:p>
            <a:pPr eaLnBrk="1" hangingPunct="1" indent="0" latinLnBrk="1" lvl="0" marL="0">
              <a:lnSpc>
                <a:spcPct val="80000"/>
              </a:lnSpc>
            </a:pPr>
            <a:r>
              <a:rPr altLang="en-US" lang="zh-CN"/>
              <a:t>L</a:t>
            </a:r>
            <a:r>
              <a:rPr altLang="en-US" lang="zh-CN"/>
              <a:t>ocated </a:t>
            </a:r>
            <a:r>
              <a:rPr altLang="en-US" lang="zh-CN"/>
              <a:t>in part in cerebral cortex, thalamus, &amp; hypothalamus </a:t>
            </a:r>
          </a:p>
          <a:p>
            <a:pPr eaLnBrk="1" hangingPunct="1" indent="0" latinLnBrk="1" lvl="0" marL="0">
              <a:lnSpc>
                <a:spcPct val="80000"/>
              </a:lnSpc>
            </a:pPr>
            <a:r>
              <a:rPr altLang="en-US" lang="zh-CN"/>
              <a:t>Functions </a:t>
            </a:r>
            <a:r>
              <a:t>include: aggression, fear, feeding, regulation of sexual drive &amp; sexual behaviour.</a:t>
            </a:r>
          </a:p>
          <a:p>
            <a:pPr indent="0" lvl="0" marL="0">
              <a:buNone/>
            </a:p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1">
  <p:cSld>
    <p:spTree>
      <p:nvGrpSpPr>
        <p:cNvPr id="150" name=""/>
        <p:cNvGrpSpPr/>
        <p:nvPr/>
      </p:nvGrpSpPr>
      <p:grpSpPr>
        <a:xfrm rot="0">
          <a:off x="0" y="0"/>
          <a:ext cx="0" cy="0"/>
          <a:chOff x="0" y="0"/>
          <a:chExt cx="0" cy="0"/>
        </a:xfrm>
      </p:grpSpPr>
      <p:sp>
        <p:nvSpPr>
          <p:cNvPr id="1048639"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sz="4000" lang="zh-CN"/>
              <a:t>Spinal cord</a:t>
            </a:r>
            <a:r>
              <a:rPr sz="4000"/>
              <a:t> </a:t>
            </a:r>
          </a:p>
        </p:txBody>
      </p:sp>
      <p:sp>
        <p:nvSpPr>
          <p:cNvPr id="1048640"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lang="zh-CN"/>
              <a:t> The spinal cord extends from the skull (foramen magnum) to the first lumbar vertebra. </a:t>
            </a:r>
          </a:p>
          <a:p>
            <a:pPr eaLnBrk="1" hangingPunct="1" latinLnBrk="1" lvl="0"/>
            <a:r>
              <a:rPr altLang="en-US" lang="zh-CN"/>
              <a:t>Like the brain, the spinal cord consists of grey matter and white matter. </a:t>
            </a:r>
          </a:p>
          <a:p>
            <a:pPr eaLnBrk="1" hangingPunct="1" latinLnBrk="1" lvl="0"/>
            <a:r>
              <a:rPr altLang="en-US" lang="zh-CN"/>
              <a:t>The grey matter (cell bodies &amp; synapses) of the cord is located centrally &amp; is surrounded by white matter (myelinated axons).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39"/>
                                        </p:tgtEl>
                                        <p:attrNameLst>
                                          <p:attrName>style.visibility</p:attrName>
                                        </p:attrNameLst>
                                      </p:cBhvr>
                                      <p:to>
                                        <p:strVal val="visible"/>
                                      </p:to>
                                    </p:set>
                                    <p:animEffect transition="in" filter="fade">
                                      <p:cBhvr>
                                        <p:cTn dur="2000" id="7"/>
                                        <p:tgtEl>
                                          <p:spTgt spid="1048639"/>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40">
                                            <p:txEl>
                                              <p:charRg st="0" end="88"/>
                                            </p:txEl>
                                          </p:spTgt>
                                        </p:tgtEl>
                                        <p:attrNameLst>
                                          <p:attrName>style.visibility</p:attrName>
                                        </p:attrNameLst>
                                      </p:cBhvr>
                                      <p:to>
                                        <p:strVal val="visible"/>
                                      </p:to>
                                    </p:set>
                                    <p:animEffect transition="in" filter="fade">
                                      <p:cBhvr>
                                        <p:cTn dur="2000" id="12"/>
                                        <p:tgtEl>
                                          <p:spTgt spid="1048640">
                                            <p:txEl>
                                              <p:charRg st="0" end="88"/>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40">
                                            <p:txEl>
                                              <p:charRg st="88" end="163"/>
                                            </p:txEl>
                                          </p:spTgt>
                                        </p:tgtEl>
                                        <p:attrNameLst>
                                          <p:attrName>style.visibility</p:attrName>
                                        </p:attrNameLst>
                                      </p:cBhvr>
                                      <p:to>
                                        <p:strVal val="visible"/>
                                      </p:to>
                                    </p:set>
                                    <p:animEffect transition="in" filter="fade">
                                      <p:cBhvr>
                                        <p:cTn dur="2000" id="17"/>
                                        <p:tgtEl>
                                          <p:spTgt spid="1048640">
                                            <p:txEl>
                                              <p:charRg st="88" end="163"/>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40">
                                            <p:txEl>
                                              <p:charRg st="163" end="290"/>
                                            </p:txEl>
                                          </p:spTgt>
                                        </p:tgtEl>
                                        <p:attrNameLst>
                                          <p:attrName>style.visibility</p:attrName>
                                        </p:attrNameLst>
                                      </p:cBhvr>
                                      <p:to>
                                        <p:strVal val="visible"/>
                                      </p:to>
                                    </p:set>
                                    <p:animEffect transition="in" filter="fade">
                                      <p:cBhvr>
                                        <p:cTn dur="2000" id="22"/>
                                        <p:tgtEl>
                                          <p:spTgt spid="1048640">
                                            <p:txEl>
                                              <p:charRg st="163" end="29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9" grpId="0" uiExpand="0" build="whole"/>
      <p:bldP spid="1048640" grpId="0" uiExpand="0" build="p" bldLvl="1"/>
    </p:bldLst>
  </p:timing>
</p:sld>
</file>

<file path=ppt/slides/slide25.xml><?xml version="1.0" encoding="utf-8"?>
<p:sld xmlns:a="http://schemas.openxmlformats.org/drawingml/2006/main" xmlns:r="http://schemas.openxmlformats.org/officeDocument/2006/relationships" xmlns:p="http://schemas.openxmlformats.org/presentationml/2006/main" showMasterSp="1">
  <p:cSld>
    <p:spTree>
      <p:nvGrpSpPr>
        <p:cNvPr id="151" name=""/>
        <p:cNvGrpSpPr/>
        <p:nvPr/>
      </p:nvGrpSpPr>
      <p:grpSpPr>
        <a:xfrm rot="0">
          <a:off x="0" y="0"/>
          <a:ext cx="0" cy="0"/>
          <a:chOff x="0" y="0"/>
          <a:chExt cx="0" cy="0"/>
        </a:xfrm>
      </p:grpSpPr>
      <p:sp>
        <p:nvSpPr>
          <p:cNvPr id="1048641"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lnSpc>
                <a:spcPct val="70000"/>
              </a:lnSpc>
            </a:pPr>
            <a:r>
              <a:rPr altLang="en-US" lang="zh-CN"/>
              <a:t>The white matter of the spinal cord consists of ascending and descending fiber tracts, </a:t>
            </a:r>
          </a:p>
          <a:p>
            <a:pPr eaLnBrk="1" hangingPunct="1" latinLnBrk="1" lvl="0">
              <a:lnSpc>
                <a:spcPct val="70000"/>
              </a:lnSpc>
            </a:pPr>
            <a:r>
              <a:rPr altLang="en-US" lang="zh-CN"/>
              <a:t>With </a:t>
            </a:r>
            <a:r>
              <a:rPr altLang="en-US" lang="zh-CN"/>
              <a:t>the ascending tracts transmitting sensory information (from receptors in the skin, skeletal muscles, tendons, joints, &amp; various visceral receptors) and </a:t>
            </a:r>
          </a:p>
          <a:p>
            <a:pPr eaLnBrk="1" hangingPunct="1" latinLnBrk="1" lvl="0">
              <a:lnSpc>
                <a:spcPct val="70000"/>
              </a:lnSpc>
            </a:pPr>
            <a:r>
              <a:rPr altLang="en-US" lang="zh-CN"/>
              <a:t>The </a:t>
            </a:r>
            <a:r>
              <a:rPr altLang="en-US" lang="zh-CN"/>
              <a:t>descending tracts transmitting motor information (to skeletal muscles, smooth muscle, cardiac muscle, &amp; glands). </a:t>
            </a:r>
          </a:p>
          <a:p>
            <a:pPr eaLnBrk="1" hangingPunct="1" latinLnBrk="1" lvl="0">
              <a:lnSpc>
                <a:spcPct val="70000"/>
              </a:lnSpc>
            </a:pPr>
            <a:r>
              <a:rPr altLang="en-US" lang="zh-CN"/>
              <a:t>The spinal cord is also responsible for spinal reflexes.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41">
                                            <p:txEl>
                                              <p:charRg st="0" end="88"/>
                                            </p:txEl>
                                          </p:spTgt>
                                        </p:tgtEl>
                                        <p:attrNameLst>
                                          <p:attrName>style.visibility</p:attrName>
                                        </p:attrNameLst>
                                      </p:cBhvr>
                                      <p:to>
                                        <p:strVal val="visible"/>
                                      </p:to>
                                    </p:set>
                                    <p:animEffect transition="in" filter="fade">
                                      <p:cBhvr>
                                        <p:cTn dur="2000" id="12"/>
                                        <p:tgtEl>
                                          <p:spTgt spid="1048641">
                                            <p:txEl>
                                              <p:charRg st="0" end="88"/>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41">
                                            <p:txEl>
                                              <p:charRg st="88" end="246"/>
                                            </p:txEl>
                                          </p:spTgt>
                                        </p:tgtEl>
                                        <p:attrNameLst>
                                          <p:attrName>style.visibility</p:attrName>
                                        </p:attrNameLst>
                                      </p:cBhvr>
                                      <p:to>
                                        <p:strVal val="visible"/>
                                      </p:to>
                                    </p:set>
                                    <p:animEffect transition="in" filter="fade">
                                      <p:cBhvr>
                                        <p:cTn dur="2000" id="17"/>
                                        <p:tgtEl>
                                          <p:spTgt spid="1048641">
                                            <p:txEl>
                                              <p:charRg st="88" end="246"/>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41">
                                            <p:txEl>
                                              <p:charRg st="246" end="364"/>
                                            </p:txEl>
                                          </p:spTgt>
                                        </p:tgtEl>
                                        <p:attrNameLst>
                                          <p:attrName>style.visibility</p:attrName>
                                        </p:attrNameLst>
                                      </p:cBhvr>
                                      <p:to>
                                        <p:strVal val="visible"/>
                                      </p:to>
                                    </p:set>
                                    <p:animEffect transition="in" filter="fade">
                                      <p:cBhvr>
                                        <p:cTn dur="2000" id="22"/>
                                        <p:tgtEl>
                                          <p:spTgt spid="1048641">
                                            <p:txEl>
                                              <p:charRg st="246" end="364"/>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41">
                                            <p:txEl>
                                              <p:charRg st="364" end="421"/>
                                            </p:txEl>
                                          </p:spTgt>
                                        </p:tgtEl>
                                        <p:attrNameLst>
                                          <p:attrName>style.visibility</p:attrName>
                                        </p:attrNameLst>
                                      </p:cBhvr>
                                      <p:to>
                                        <p:strVal val="visible"/>
                                      </p:to>
                                    </p:set>
                                    <p:animEffect transition="in" filter="fade">
                                      <p:cBhvr>
                                        <p:cTn dur="2000" id="27"/>
                                        <p:tgtEl>
                                          <p:spTgt spid="1048641">
                                            <p:txEl>
                                              <p:charRg st="364" end="42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1" grpId="0" uiExpand="0" build="p" bldLvl="1"/>
    </p:bldLst>
  </p:timing>
</p:sld>
</file>

<file path=ppt/slides/slide26.xml><?xml version="1.0" encoding="utf-8"?>
<p:sld xmlns:a="http://schemas.openxmlformats.org/drawingml/2006/main" xmlns:r="http://schemas.openxmlformats.org/officeDocument/2006/relationships" xmlns:p="http://schemas.openxmlformats.org/presentationml/2006/main" showMasterSp="1">
  <p:cSld>
    <p:spTree>
      <p:nvGrpSpPr>
        <p:cNvPr id="152" name=""/>
        <p:cNvGrpSpPr/>
        <p:nvPr/>
      </p:nvGrpSpPr>
      <p:grpSpPr>
        <a:xfrm rot="0">
          <a:off x="0" y="0"/>
          <a:ext cx="0" cy="0"/>
          <a:chOff x="0" y="0"/>
          <a:chExt cx="0" cy="0"/>
        </a:xfrm>
      </p:grpSpPr>
      <p:sp>
        <p:nvSpPr>
          <p:cNvPr id="1048642"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sz="4000" lang="zh-CN"/>
              <a:t>Spinal cord</a:t>
            </a:r>
            <a:r>
              <a:rPr sz="4000"/>
              <a:t> </a:t>
            </a:r>
          </a:p>
        </p:txBody>
      </p:sp>
      <p:pic>
        <p:nvPicPr>
          <p:cNvPr id="2097158" name=""/>
          <p:cNvPicPr>
            <a:picLocks/>
          </p:cNvPicPr>
          <p:nvPr/>
        </p:nvPicPr>
        <p:blipFill>
          <a:blip xmlns:r="http://schemas.openxmlformats.org/officeDocument/2006/relationships" r:embed="rId1"/>
          <a:srcRect l="0" t="0" r="0" b="0"/>
          <a:stretch>
            <a:fillRect/>
          </a:stretch>
        </p:blipFill>
        <p:spPr>
          <a:xfrm rot="0">
            <a:off x="1295400" y="1981200"/>
            <a:ext cx="6892925" cy="3494087"/>
          </a:xfrm>
          <a:prstGeom prst="rect"/>
          <a:noFill/>
          <a:ln>
            <a:noFill/>
          </a:ln>
        </p:spPr>
      </p:pic>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42"/>
                                        </p:tgtEl>
                                        <p:attrNameLst>
                                          <p:attrName>style.visibility</p:attrName>
                                        </p:attrNameLst>
                                      </p:cBhvr>
                                      <p:to>
                                        <p:strVal val="visible"/>
                                      </p:to>
                                    </p:set>
                                    <p:animEffect transition="in" filter="fade">
                                      <p:cBhvr>
                                        <p:cTn dur="2000" id="7"/>
                                        <p:tgtEl>
                                          <p:spTgt spid="10486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2" grpId="0" uiExpand="0" build="whole"/>
    </p:bldLst>
  </p:timing>
</p:sld>
</file>

<file path=ppt/slides/slide27.xml><?xml version="1.0" encoding="utf-8"?>
<p:sld xmlns:a="http://schemas.openxmlformats.org/drawingml/2006/main" xmlns:r="http://schemas.openxmlformats.org/officeDocument/2006/relationships" xmlns:p="http://schemas.openxmlformats.org/presentationml/2006/main" showMasterSp="1">
  <p:cSld>
    <p:spTree>
      <p:nvGrpSpPr>
        <p:cNvPr id="153" name=""/>
        <p:cNvGrpSpPr/>
        <p:nvPr/>
      </p:nvGrpSpPr>
      <p:grpSpPr>
        <a:xfrm rot="0">
          <a:off x="0" y="0"/>
          <a:ext cx="0" cy="0"/>
          <a:chOff x="0" y="0"/>
          <a:chExt cx="0" cy="0"/>
        </a:xfrm>
      </p:grpSpPr>
      <p:sp>
        <p:nvSpPr>
          <p:cNvPr id="1048643" name=""/>
          <p:cNvSpPr/>
          <p:nvPr>
            <p:ph type="title" sz="full" idx="0"/>
          </p:nvPr>
        </p:nvSpPr>
        <p:spPr>
          <a:xfrm rot="0">
            <a:off x="628650" y="365125"/>
            <a:ext cx="7886700" cy="1325562"/>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lvl="0"/>
            <a:r>
              <a:rPr altLang="en-US" b="1" lang="zh-CN"/>
              <a:t>Reflex and Reflex Arc</a:t>
            </a:r>
          </a:p>
        </p:txBody>
      </p:sp>
      <p:sp>
        <p:nvSpPr>
          <p:cNvPr id="1048644" name=""/>
          <p:cNvSpPr/>
          <p:nvPr>
            <p:ph sz="full" idx="1"/>
          </p:nvPr>
        </p:nvSpPr>
        <p:spPr>
          <a:xfrm rot="0">
            <a:off x="628650" y="1825625"/>
            <a:ext cx="7886700" cy="4351337"/>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A Reflex is a rapid (and unconscious) response to changes in the internal or external environment needed to maintain homeostasis</a:t>
            </a:r>
          </a:p>
          <a:p>
            <a:pPr algn="just" eaLnBrk="1" hangingPunct="1" latinLnBrk="1" lvl="0"/>
            <a:r>
              <a:rPr altLang="en-US" lang="zh-CN"/>
              <a:t>A Reflex arc is the neural pathway over which impulses travel during a reflex. </a:t>
            </a:r>
          </a:p>
          <a:p>
            <a:pPr algn="just" eaLnBrk="1" hangingPunct="1" latinLnBrk="1" lvl="0"/>
            <a:r>
              <a:rPr altLang="en-US" lang="zh-CN"/>
              <a:t>The reflex arc forms the functional unit of the CNS.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44">
                                            <p:txEl>
                                              <p:charRg st="0" end="129"/>
                                            </p:txEl>
                                          </p:spTgt>
                                        </p:tgtEl>
                                        <p:attrNameLst>
                                          <p:attrName>style.visibility</p:attrName>
                                        </p:attrNameLst>
                                      </p:cBhvr>
                                      <p:to>
                                        <p:strVal val="visible"/>
                                      </p:to>
                                    </p:set>
                                    <p:animEffect transition="in" filter="fade">
                                      <p:cBhvr>
                                        <p:cTn dur="2000" id="7"/>
                                        <p:tgtEl>
                                          <p:spTgt spid="1048644">
                                            <p:txEl>
                                              <p:charRg st="0" end="129"/>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44">
                                            <p:txEl>
                                              <p:charRg st="129" end="209"/>
                                            </p:txEl>
                                          </p:spTgt>
                                        </p:tgtEl>
                                        <p:attrNameLst>
                                          <p:attrName>style.visibility</p:attrName>
                                        </p:attrNameLst>
                                      </p:cBhvr>
                                      <p:to>
                                        <p:strVal val="visible"/>
                                      </p:to>
                                    </p:set>
                                    <p:animEffect transition="in" filter="fade">
                                      <p:cBhvr>
                                        <p:cTn dur="2000" id="12"/>
                                        <p:tgtEl>
                                          <p:spTgt spid="1048644">
                                            <p:txEl>
                                              <p:charRg st="129" end="209"/>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44">
                                            <p:txEl>
                                              <p:charRg st="209" end="264"/>
                                            </p:txEl>
                                          </p:spTgt>
                                        </p:tgtEl>
                                        <p:attrNameLst>
                                          <p:attrName>style.visibility</p:attrName>
                                        </p:attrNameLst>
                                      </p:cBhvr>
                                      <p:to>
                                        <p:strVal val="visible"/>
                                      </p:to>
                                    </p:set>
                                    <p:animEffect transition="in" filter="fade">
                                      <p:cBhvr>
                                        <p:cTn dur="2000" id="17"/>
                                        <p:tgtEl>
                                          <p:spTgt spid="1048644">
                                            <p:txEl>
                                              <p:charRg st="209" end="26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4" grpId="0" uiExpand="0" build="p" bldLvl="1"/>
    </p:bldLst>
  </p:timing>
</p:sld>
</file>

<file path=ppt/slides/slide28.xml><?xml version="1.0" encoding="utf-8"?>
<p:sld xmlns:a="http://schemas.openxmlformats.org/drawingml/2006/main" xmlns:r="http://schemas.openxmlformats.org/officeDocument/2006/relationships" xmlns:p="http://schemas.openxmlformats.org/presentationml/2006/main" showMasterSp="1">
  <p:cSld>
    <p:spTree>
      <p:nvGrpSpPr>
        <p:cNvPr id="154" name=""/>
        <p:cNvGrpSpPr/>
        <p:nvPr/>
      </p:nvGrpSpPr>
      <p:grpSpPr>
        <a:xfrm rot="0">
          <a:off x="0" y="0"/>
          <a:ext cx="0" cy="0"/>
          <a:chOff x="0" y="0"/>
          <a:chExt cx="0" cy="0"/>
        </a:xfrm>
      </p:grpSpPr>
      <p:sp>
        <p:nvSpPr>
          <p:cNvPr id="1048645" name=""/>
          <p:cNvSpPr/>
          <p:nvPr>
            <p:ph sz="full" idx="1"/>
          </p:nvPr>
        </p:nvSpPr>
        <p:spPr>
          <a:xfrm rot="0">
            <a:off x="628650" y="1825625"/>
            <a:ext cx="7886700" cy="4351337"/>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indent="0" latinLnBrk="1" lvl="0" marL="0">
              <a:lnSpc>
                <a:spcPct val="80000"/>
              </a:lnSpc>
              <a:buNone/>
            </a:pPr>
            <a:r>
              <a:rPr altLang="en-US" sz="2600" lang="zh-CN"/>
              <a:t>The components of a </a:t>
            </a:r>
            <a:r>
              <a:rPr altLang="en-US" sz="2600" lang="zh-CN"/>
              <a:t>Reflex Arc </a:t>
            </a:r>
            <a:r>
              <a:rPr altLang="en-US" sz="2600" lang="zh-CN"/>
              <a:t>include: </a:t>
            </a:r>
          </a:p>
          <a:p>
            <a:pPr eaLnBrk="1" hangingPunct="1" indent="0" latinLnBrk="1" lvl="0" marL="0">
              <a:lnSpc>
                <a:spcPct val="80000"/>
              </a:lnSpc>
            </a:pPr>
            <a:r>
              <a:rPr altLang="en-US" sz="2600" lang="zh-CN"/>
              <a:t>R</a:t>
            </a:r>
            <a:r>
              <a:rPr altLang="en-US" sz="2600" lang="zh-CN"/>
              <a:t>eceptor </a:t>
            </a:r>
            <a:r>
              <a:rPr altLang="en-US" sz="2600" lang="zh-CN"/>
              <a:t>- responds to the stimulus </a:t>
            </a:r>
          </a:p>
          <a:p>
            <a:pPr eaLnBrk="1" hangingPunct="1" indent="0" latinLnBrk="1" lvl="0" marL="0">
              <a:lnSpc>
                <a:spcPct val="80000"/>
              </a:lnSpc>
            </a:pPr>
            <a:r>
              <a:rPr altLang="en-US" sz="2600" lang="zh-CN"/>
              <a:t> Afferent </a:t>
            </a:r>
            <a:r>
              <a:rPr altLang="en-US" sz="2600" lang="zh-CN"/>
              <a:t>pathway (sensory neuron) - transmits impulse into the spinal cord </a:t>
            </a:r>
          </a:p>
          <a:p>
            <a:pPr eaLnBrk="1" hangingPunct="1" indent="0" latinLnBrk="1" lvl="0" marL="0">
              <a:lnSpc>
                <a:spcPct val="80000"/>
              </a:lnSpc>
            </a:pPr>
            <a:r>
              <a:rPr altLang="en-US" sz="2600" lang="zh-CN"/>
              <a:t> </a:t>
            </a:r>
            <a:r>
              <a:rPr altLang="en-US" sz="2600" lang="zh-CN"/>
              <a:t>Central Nervous System - the spinal cord processes information </a:t>
            </a:r>
          </a:p>
          <a:p>
            <a:pPr eaLnBrk="1" hangingPunct="1" indent="0" latinLnBrk="1" lvl="0" marL="0">
              <a:lnSpc>
                <a:spcPct val="80000"/>
              </a:lnSpc>
            </a:pPr>
            <a:r>
              <a:rPr altLang="en-US" sz="2600" lang="zh-CN"/>
              <a:t> Efferent </a:t>
            </a:r>
            <a:r>
              <a:rPr altLang="en-US" sz="2600" lang="zh-CN"/>
              <a:t>pathway (motor neuron) - transmits impulse out of spinal cord </a:t>
            </a:r>
          </a:p>
          <a:p>
            <a:pPr eaLnBrk="1" hangingPunct="1" indent="0" latinLnBrk="1" lvl="0" marL="0">
              <a:lnSpc>
                <a:spcPct val="80000"/>
              </a:lnSpc>
            </a:pPr>
            <a:r>
              <a:rPr altLang="en-US" sz="2600" lang="zh-CN"/>
              <a:t> Effector </a:t>
            </a:r>
            <a:r>
              <a:rPr altLang="en-US" sz="2600" lang="zh-CN"/>
              <a:t>- a muscle or gland that receives the impulse from the motor neuron &amp; carries out the desired response</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45">
                                            <p:txEl>
                                              <p:charRg st="0" end="41"/>
                                            </p:txEl>
                                          </p:spTgt>
                                        </p:tgtEl>
                                        <p:attrNameLst>
                                          <p:attrName>style.visibility</p:attrName>
                                        </p:attrNameLst>
                                      </p:cBhvr>
                                      <p:to>
                                        <p:strVal val="visible"/>
                                      </p:to>
                                    </p:set>
                                    <p:animEffect transition="in" filter="fade">
                                      <p:cBhvr>
                                        <p:cTn dur="2000" id="7"/>
                                        <p:tgtEl>
                                          <p:spTgt spid="1048645">
                                            <p:txEl>
                                              <p:charRg st="0" end="41"/>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45">
                                            <p:txEl>
                                              <p:charRg st="41" end="78"/>
                                            </p:txEl>
                                          </p:spTgt>
                                        </p:tgtEl>
                                        <p:attrNameLst>
                                          <p:attrName>style.visibility</p:attrName>
                                        </p:attrNameLst>
                                      </p:cBhvr>
                                      <p:to>
                                        <p:strVal val="visible"/>
                                      </p:to>
                                    </p:set>
                                    <p:animEffect transition="in" filter="fade">
                                      <p:cBhvr>
                                        <p:cTn dur="2000" id="12"/>
                                        <p:tgtEl>
                                          <p:spTgt spid="1048645">
                                            <p:txEl>
                                              <p:charRg st="41" end="78"/>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45">
                                            <p:txEl>
                                              <p:charRg st="78" end="155"/>
                                            </p:txEl>
                                          </p:spTgt>
                                        </p:tgtEl>
                                        <p:attrNameLst>
                                          <p:attrName>style.visibility</p:attrName>
                                        </p:attrNameLst>
                                      </p:cBhvr>
                                      <p:to>
                                        <p:strVal val="visible"/>
                                      </p:to>
                                    </p:set>
                                    <p:animEffect transition="in" filter="fade">
                                      <p:cBhvr>
                                        <p:cTn dur="2000" id="17"/>
                                        <p:tgtEl>
                                          <p:spTgt spid="1048645">
                                            <p:txEl>
                                              <p:charRg st="78" end="155"/>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45">
                                            <p:txEl>
                                              <p:charRg st="155" end="220"/>
                                            </p:txEl>
                                          </p:spTgt>
                                        </p:tgtEl>
                                        <p:attrNameLst>
                                          <p:attrName>style.visibility</p:attrName>
                                        </p:attrNameLst>
                                      </p:cBhvr>
                                      <p:to>
                                        <p:strVal val="visible"/>
                                      </p:to>
                                    </p:set>
                                    <p:animEffect transition="in" filter="fade">
                                      <p:cBhvr>
                                        <p:cTn dur="2000" id="22"/>
                                        <p:tgtEl>
                                          <p:spTgt spid="1048645">
                                            <p:txEl>
                                              <p:charRg st="155" end="220"/>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45">
                                            <p:txEl>
                                              <p:charRg st="220" end="293"/>
                                            </p:txEl>
                                          </p:spTgt>
                                        </p:tgtEl>
                                        <p:attrNameLst>
                                          <p:attrName>style.visibility</p:attrName>
                                        </p:attrNameLst>
                                      </p:cBhvr>
                                      <p:to>
                                        <p:strVal val="visible"/>
                                      </p:to>
                                    </p:set>
                                    <p:animEffect transition="in" filter="fade">
                                      <p:cBhvr>
                                        <p:cTn dur="2000" id="27"/>
                                        <p:tgtEl>
                                          <p:spTgt spid="1048645">
                                            <p:txEl>
                                              <p:charRg st="220" end="293"/>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45">
                                            <p:txEl>
                                              <p:charRg st="293" end="406"/>
                                            </p:txEl>
                                          </p:spTgt>
                                        </p:tgtEl>
                                        <p:attrNameLst>
                                          <p:attrName>style.visibility</p:attrName>
                                        </p:attrNameLst>
                                      </p:cBhvr>
                                      <p:to>
                                        <p:strVal val="visible"/>
                                      </p:to>
                                    </p:set>
                                    <p:animEffect transition="in" filter="fade">
                                      <p:cBhvr>
                                        <p:cTn dur="2000" id="32"/>
                                        <p:tgtEl>
                                          <p:spTgt spid="1048645">
                                            <p:txEl>
                                              <p:charRg st="293" end="40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5" grpId="0" uiExpand="0" build="p" bldLvl="1"/>
    </p:bldLst>
  </p:timing>
</p:sld>
</file>

<file path=ppt/slides/slide29.xml><?xml version="1.0" encoding="utf-8"?>
<p:sld xmlns:a="http://schemas.openxmlformats.org/drawingml/2006/main" xmlns:r="http://schemas.openxmlformats.org/officeDocument/2006/relationships" xmlns:p="http://schemas.openxmlformats.org/presentationml/2006/main" showMasterSp="1">
  <p:cSld>
    <p:spTree>
      <p:nvGrpSpPr>
        <p:cNvPr id="155" name=""/>
        <p:cNvGrpSpPr/>
        <p:nvPr/>
      </p:nvGrpSpPr>
      <p:grpSpPr>
        <a:xfrm rot="0">
          <a:off x="0" y="0"/>
          <a:ext cx="0" cy="0"/>
          <a:chOff x="0" y="0"/>
          <a:chExt cx="0" cy="0"/>
        </a:xfrm>
      </p:grpSpPr>
      <p:pic>
        <p:nvPicPr>
          <p:cNvPr id="2097159" name=""/>
          <p:cNvPicPr>
            <a:picLocks/>
          </p:cNvPicPr>
          <p:nvPr/>
        </p:nvPicPr>
        <p:blipFill>
          <a:blip xmlns:r="http://schemas.openxmlformats.org/officeDocument/2006/relationships" r:embed="rId1"/>
          <a:srcRect l="0" t="0" r="0" b="0"/>
          <a:stretch>
            <a:fillRect/>
          </a:stretch>
        </p:blipFill>
        <p:spPr>
          <a:xfrm rot="0">
            <a:off x="304800" y="914400"/>
            <a:ext cx="8272462" cy="4495800"/>
          </a:xfrm>
          <a:prstGeom prst="rect"/>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1">
  <p:cSld>
    <p:spTree>
      <p:nvGrpSpPr>
        <p:cNvPr id="126" name=""/>
        <p:cNvGrpSpPr/>
        <p:nvPr/>
      </p:nvGrpSpPr>
      <p:grpSpPr>
        <a:xfrm rot="0">
          <a:off x="0" y="0"/>
          <a:ext cx="0" cy="0"/>
          <a:chOff x="0" y="0"/>
          <a:chExt cx="0" cy="0"/>
        </a:xfrm>
      </p:grpSpPr>
      <p:sp>
        <p:nvSpPr>
          <p:cNvPr id="1048597"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70000"/>
              </a:lnSpc>
            </a:pPr>
            <a:r>
              <a:rPr altLang="en-US" sz="2400" lang="zh-CN"/>
              <a:t>The afferent parts of the system transmit information from the sensory organs, muscles, joints, internal organs and all other parts of the body to the spinal cord and the brain. </a:t>
            </a:r>
          </a:p>
          <a:p>
            <a:pPr algn="just" eaLnBrk="1" hangingPunct="1" latinLnBrk="1" lvl="0">
              <a:lnSpc>
                <a:spcPct val="70000"/>
              </a:lnSpc>
            </a:pPr>
            <a:r>
              <a:rPr altLang="en-US" sz="2400" lang="zh-CN"/>
              <a:t>The efferent parts transmit signals from the brain and the spinal cord to the body, for instance to the muscles to control movements, to internal organs to regulate the function of e.g. the heart and the hormone producing organs.</a:t>
            </a:r>
          </a:p>
          <a:p>
            <a:pPr algn="just" eaLnBrk="1" hangingPunct="1" latinLnBrk="1" lvl="0">
              <a:lnSpc>
                <a:spcPct val="70000"/>
              </a:lnSpc>
            </a:pPr>
            <a:r>
              <a:rPr altLang="en-US" sz="2400" lang="zh-CN"/>
              <a:t>In the brain and the spinal cord there are complex regulatory systems for very complex functions like language, learning and memory, emotions, food and water intake, sleep, pain, muscle control, and control of the function of internal organs.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597">
                                            <p:txEl>
                                              <p:charRg st="0" end="179"/>
                                            </p:txEl>
                                          </p:spTgt>
                                        </p:tgtEl>
                                        <p:attrNameLst>
                                          <p:attrName>style.visibility</p:attrName>
                                        </p:attrNameLst>
                                      </p:cBhvr>
                                      <p:to>
                                        <p:strVal val="visible"/>
                                      </p:to>
                                    </p:set>
                                    <p:animEffect transition="in" filter="fade">
                                      <p:cBhvr>
                                        <p:cTn dur="2000" id="12"/>
                                        <p:tgtEl>
                                          <p:spTgt spid="1048597">
                                            <p:txEl>
                                              <p:charRg st="0" end="179"/>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597">
                                            <p:txEl>
                                              <p:charRg st="179" end="409"/>
                                            </p:txEl>
                                          </p:spTgt>
                                        </p:tgtEl>
                                        <p:attrNameLst>
                                          <p:attrName>style.visibility</p:attrName>
                                        </p:attrNameLst>
                                      </p:cBhvr>
                                      <p:to>
                                        <p:strVal val="visible"/>
                                      </p:to>
                                    </p:set>
                                    <p:animEffect transition="in" filter="fade">
                                      <p:cBhvr>
                                        <p:cTn dur="2000" id="17"/>
                                        <p:tgtEl>
                                          <p:spTgt spid="1048597">
                                            <p:txEl>
                                              <p:charRg st="179" end="409"/>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597">
                                            <p:txEl>
                                              <p:charRg st="409" end="652"/>
                                            </p:txEl>
                                          </p:spTgt>
                                        </p:tgtEl>
                                        <p:attrNameLst>
                                          <p:attrName>style.visibility</p:attrName>
                                        </p:attrNameLst>
                                      </p:cBhvr>
                                      <p:to>
                                        <p:strVal val="visible"/>
                                      </p:to>
                                    </p:set>
                                    <p:animEffect transition="in" filter="fade">
                                      <p:cBhvr>
                                        <p:cTn dur="2000" id="22"/>
                                        <p:tgtEl>
                                          <p:spTgt spid="1048597">
                                            <p:txEl>
                                              <p:charRg st="409" end="65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7" grpId="0" uiExpand="0" build="p" bldLvl="1"/>
    </p:bldLst>
  </p:timing>
</p:sld>
</file>

<file path=ppt/slides/slide30.xml><?xml version="1.0" encoding="utf-8"?>
<p:sld xmlns:a="http://schemas.openxmlformats.org/drawingml/2006/main" xmlns:r="http://schemas.openxmlformats.org/officeDocument/2006/relationships" xmlns:p="http://schemas.openxmlformats.org/presentationml/2006/main" showMasterSp="1">
  <p:cSld>
    <p:spTree>
      <p:nvGrpSpPr>
        <p:cNvPr id="156" name=""/>
        <p:cNvGrpSpPr/>
        <p:nvPr/>
      </p:nvGrpSpPr>
      <p:grpSpPr>
        <a:xfrm rot="0">
          <a:off x="0" y="0"/>
          <a:ext cx="0" cy="0"/>
          <a:chOff x="0" y="0"/>
          <a:chExt cx="0" cy="0"/>
        </a:xfrm>
      </p:grpSpPr>
      <p:sp>
        <p:nvSpPr>
          <p:cNvPr id="1048646"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sz="4000" lang="zh-CN"/>
              <a:t>Organization of the Peripheral Nervous System (PNS)</a:t>
            </a:r>
          </a:p>
        </p:txBody>
      </p:sp>
      <p:sp>
        <p:nvSpPr>
          <p:cNvPr id="1048647"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70000"/>
              </a:lnSpc>
            </a:pPr>
            <a:r>
              <a:rPr altLang="en-US" lang="zh-CN"/>
              <a:t>The cranial nerves and the spinal nerves make up the PNS.</a:t>
            </a:r>
          </a:p>
          <a:p>
            <a:pPr algn="just" eaLnBrk="1" hangingPunct="1" latinLnBrk="1" lvl="0">
              <a:lnSpc>
                <a:spcPct val="70000"/>
              </a:lnSpc>
            </a:pPr>
            <a:r>
              <a:rPr altLang="en-US" lang="zh-CN"/>
              <a:t>There are </a:t>
            </a:r>
            <a:r>
              <a:rPr b="1"/>
              <a:t>31</a:t>
            </a:r>
            <a:r>
              <a:t> pairs of spinal nerves &amp; each has a dorsal root and a ventral root.</a:t>
            </a:r>
          </a:p>
          <a:p>
            <a:pPr algn="just" eaLnBrk="1" hangingPunct="1" latinLnBrk="1" lvl="0">
              <a:lnSpc>
                <a:spcPct val="70000"/>
              </a:lnSpc>
            </a:pPr>
            <a:r>
              <a:t>The dorsal root is sensory (all neurons conduct impulses into the spinal cord) while the ventral root is motor (all neurons conduct impulses out of the spinal cord).</a:t>
            </a:r>
          </a:p>
          <a:p>
            <a:pPr algn="just" eaLnBrk="1" hangingPunct="1" latinLnBrk="1" lvl="0">
              <a:lnSpc>
                <a:spcPct val="70000"/>
              </a:lnSpc>
            </a:pPr>
            <a:r>
              <a:t>The dorsal root has a ganglion that contains the cell bodies of the sensory neurons that pass through the dorsal root.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46"/>
                                        </p:tgtEl>
                                        <p:attrNameLst>
                                          <p:attrName>style.visibility</p:attrName>
                                        </p:attrNameLst>
                                      </p:cBhvr>
                                      <p:to>
                                        <p:strVal val="visible"/>
                                      </p:to>
                                    </p:set>
                                    <p:animEffect transition="in" filter="fade">
                                      <p:cBhvr>
                                        <p:cTn dur="2000" id="7"/>
                                        <p:tgtEl>
                                          <p:spTgt spid="1048646"/>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47">
                                            <p:txEl>
                                              <p:charRg st="0" end="58"/>
                                            </p:txEl>
                                          </p:spTgt>
                                        </p:tgtEl>
                                        <p:attrNameLst>
                                          <p:attrName>style.visibility</p:attrName>
                                        </p:attrNameLst>
                                      </p:cBhvr>
                                      <p:to>
                                        <p:strVal val="visible"/>
                                      </p:to>
                                    </p:set>
                                    <p:animEffect transition="in" filter="fade">
                                      <p:cBhvr>
                                        <p:cTn dur="2000" id="12"/>
                                        <p:tgtEl>
                                          <p:spTgt spid="1048647">
                                            <p:txEl>
                                              <p:charRg st="0" end="58"/>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47">
                                            <p:txEl>
                                              <p:charRg st="58" end="139"/>
                                            </p:txEl>
                                          </p:spTgt>
                                        </p:tgtEl>
                                        <p:attrNameLst>
                                          <p:attrName>style.visibility</p:attrName>
                                        </p:attrNameLst>
                                      </p:cBhvr>
                                      <p:to>
                                        <p:strVal val="visible"/>
                                      </p:to>
                                    </p:set>
                                    <p:animEffect transition="in" filter="fade">
                                      <p:cBhvr>
                                        <p:cTn dur="2000" id="17"/>
                                        <p:tgtEl>
                                          <p:spTgt spid="1048647">
                                            <p:txEl>
                                              <p:charRg st="58" end="139"/>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47">
                                            <p:txEl>
                                              <p:charRg st="139" end="305"/>
                                            </p:txEl>
                                          </p:spTgt>
                                        </p:tgtEl>
                                        <p:attrNameLst>
                                          <p:attrName>style.visibility</p:attrName>
                                        </p:attrNameLst>
                                      </p:cBhvr>
                                      <p:to>
                                        <p:strVal val="visible"/>
                                      </p:to>
                                    </p:set>
                                    <p:animEffect transition="in" filter="fade">
                                      <p:cBhvr>
                                        <p:cTn dur="2000" id="22"/>
                                        <p:tgtEl>
                                          <p:spTgt spid="1048647">
                                            <p:txEl>
                                              <p:charRg st="139" end="305"/>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47">
                                            <p:txEl>
                                              <p:charRg st="305" end="425"/>
                                            </p:txEl>
                                          </p:spTgt>
                                        </p:tgtEl>
                                        <p:attrNameLst>
                                          <p:attrName>style.visibility</p:attrName>
                                        </p:attrNameLst>
                                      </p:cBhvr>
                                      <p:to>
                                        <p:strVal val="visible"/>
                                      </p:to>
                                    </p:set>
                                    <p:animEffect transition="in" filter="fade">
                                      <p:cBhvr>
                                        <p:cTn dur="2000" id="27"/>
                                        <p:tgtEl>
                                          <p:spTgt spid="1048647">
                                            <p:txEl>
                                              <p:charRg st="305" end="42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6" grpId="0" uiExpand="0" build="whole"/>
      <p:bldP spid="1048647" grpId="0" uiExpand="0" build="p" bldLvl="1"/>
    </p:bldLst>
  </p:timing>
</p:sld>
</file>

<file path=ppt/slides/slide31.xml><?xml version="1.0" encoding="utf-8"?>
<p:sld xmlns:a="http://schemas.openxmlformats.org/drawingml/2006/main" xmlns:r="http://schemas.openxmlformats.org/officeDocument/2006/relationships" xmlns:p="http://schemas.openxmlformats.org/presentationml/2006/main" showMasterSp="1">
  <p:cSld>
    <p:spTree>
      <p:nvGrpSpPr>
        <p:cNvPr id="157" name=""/>
        <p:cNvGrpSpPr/>
        <p:nvPr/>
      </p:nvGrpSpPr>
      <p:grpSpPr>
        <a:xfrm rot="0">
          <a:off x="0" y="0"/>
          <a:ext cx="0" cy="0"/>
          <a:chOff x="0" y="0"/>
          <a:chExt cx="0" cy="0"/>
        </a:xfrm>
      </p:grpSpPr>
      <p:sp>
        <p:nvSpPr>
          <p:cNvPr id="1048648" name=""/>
          <p:cNvSpPr/>
          <p:nvPr>
            <p:ph type="body" sz="full" idx="4294967295"/>
          </p:nvPr>
        </p:nvSpPr>
        <p:spPr>
          <a:xfrm rot="0">
            <a:off x="0" y="1600200"/>
            <a:ext cx="8229600" cy="48006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endParaRPr altLang="en-US" sz="2400" lang="zh-CN"/>
          </a:p>
          <a:p>
            <a:pPr algn="just" eaLnBrk="1" hangingPunct="1" latinLnBrk="1" lvl="0"/>
            <a:r>
              <a:rPr altLang="en-US" sz="2400" lang="zh-CN"/>
              <a:t>Each spinal nerve includes numerous sensory, or afferent, &amp; motor, or efferent, neurons.</a:t>
            </a:r>
          </a:p>
          <a:p>
            <a:pPr algn="just" eaLnBrk="1" hangingPunct="1" latinLnBrk="1" lvl="0"/>
            <a:r>
              <a:rPr altLang="en-US" sz="2400" lang="zh-CN"/>
              <a:t>Some of these neurons are classified as somatic, and these neurons conduct impulses to or from 'somatic' structures (skin, skeletal muscles, tendons, &amp; joints).</a:t>
            </a:r>
          </a:p>
          <a:p>
            <a:pPr algn="just" eaLnBrk="1" hangingPunct="1" latinLnBrk="1" lvl="0"/>
            <a:r>
              <a:rPr altLang="en-US" sz="2400" lang="zh-CN"/>
              <a:t>Other neurons are 'visceral', and these conduct impulses to or from 'visceral' structures (smooth muscle, cardiac muscle, and glands).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48">
                                            <p:txEl>
                                              <p:charRg st="1" end="90"/>
                                            </p:txEl>
                                          </p:spTgt>
                                        </p:tgtEl>
                                        <p:attrNameLst>
                                          <p:attrName>style.visibility</p:attrName>
                                        </p:attrNameLst>
                                      </p:cBhvr>
                                      <p:to>
                                        <p:strVal val="visible"/>
                                      </p:to>
                                    </p:set>
                                    <p:animEffect transition="in" filter="fade">
                                      <p:cBhvr>
                                        <p:cTn dur="2000" id="12"/>
                                        <p:tgtEl>
                                          <p:spTgt spid="1048648">
                                            <p:txEl>
                                              <p:charRg st="1" end="90"/>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48">
                                            <p:txEl>
                                              <p:charRg st="90" end="251"/>
                                            </p:txEl>
                                          </p:spTgt>
                                        </p:tgtEl>
                                        <p:attrNameLst>
                                          <p:attrName>style.visibility</p:attrName>
                                        </p:attrNameLst>
                                      </p:cBhvr>
                                      <p:to>
                                        <p:strVal val="visible"/>
                                      </p:to>
                                    </p:set>
                                    <p:animEffect transition="in" filter="fade">
                                      <p:cBhvr>
                                        <p:cTn dur="2000" id="17"/>
                                        <p:tgtEl>
                                          <p:spTgt spid="1048648">
                                            <p:txEl>
                                              <p:charRg st="90" end="251"/>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48">
                                            <p:txEl>
                                              <p:charRg st="251" end="387"/>
                                            </p:txEl>
                                          </p:spTgt>
                                        </p:tgtEl>
                                        <p:attrNameLst>
                                          <p:attrName>style.visibility</p:attrName>
                                        </p:attrNameLst>
                                      </p:cBhvr>
                                      <p:to>
                                        <p:strVal val="visible"/>
                                      </p:to>
                                    </p:set>
                                    <p:animEffect transition="in" filter="fade">
                                      <p:cBhvr>
                                        <p:cTn dur="2000" id="22"/>
                                        <p:tgtEl>
                                          <p:spTgt spid="1048648">
                                            <p:txEl>
                                              <p:charRg st="251" end="38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8" grpId="0" uiExpand="0" build="p" bldLvl="1"/>
    </p:bldLst>
  </p:timing>
</p:sld>
</file>

<file path=ppt/slides/slide32.xml><?xml version="1.0" encoding="utf-8"?>
<p:sld xmlns:a="http://schemas.openxmlformats.org/drawingml/2006/main" xmlns:r="http://schemas.openxmlformats.org/officeDocument/2006/relationships" xmlns:p="http://schemas.openxmlformats.org/presentationml/2006/main" showMasterSp="1">
  <p:cSld>
    <p:spTree>
      <p:nvGrpSpPr>
        <p:cNvPr id="158" name=""/>
        <p:cNvGrpSpPr/>
        <p:nvPr/>
      </p:nvGrpSpPr>
      <p:grpSpPr>
        <a:xfrm rot="0">
          <a:off x="0" y="0"/>
          <a:ext cx="0" cy="0"/>
          <a:chOff x="0" y="0"/>
          <a:chExt cx="0" cy="0"/>
        </a:xfrm>
      </p:grpSpPr>
      <p:sp>
        <p:nvSpPr>
          <p:cNvPr id="1048649" name=""/>
          <p:cNvSpPr/>
          <p:nvPr>
            <p:ph type="body" sz="full" idx="4294967295"/>
          </p:nvPr>
        </p:nvSpPr>
        <p:spPr>
          <a:xfrm rot="0">
            <a:off x="0" y="1600200"/>
            <a:ext cx="8229600" cy="48006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lang="zh-CN"/>
              <a:t>Thus, all neurons in spinal nerves (&amp; the peripheral nervous system) can be placed in one of four categories:   </a:t>
            </a:r>
          </a:p>
          <a:p>
            <a:pPr eaLnBrk="1" hangingPunct="1" latinLnBrk="1" lvl="0"/>
            <a:r>
              <a:rPr altLang="en-US" lang="zh-CN"/>
              <a:t>Somatic afferent </a:t>
            </a:r>
          </a:p>
          <a:p>
            <a:pPr eaLnBrk="1" hangingPunct="1" latinLnBrk="1" lvl="0"/>
            <a:r>
              <a:rPr altLang="en-US" lang="zh-CN"/>
              <a:t>Somatic efferent </a:t>
            </a:r>
          </a:p>
          <a:p>
            <a:pPr eaLnBrk="1" hangingPunct="1" latinLnBrk="1" lvl="0"/>
            <a:r>
              <a:rPr altLang="en-US" lang="zh-CN"/>
              <a:t>Visceral afferent </a:t>
            </a:r>
          </a:p>
          <a:p>
            <a:pPr eaLnBrk="1" hangingPunct="1" latinLnBrk="1" lvl="0"/>
            <a:r>
              <a:rPr altLang="en-US" lang="zh-CN"/>
              <a:t>Visceral efferent</a:t>
            </a:r>
          </a:p>
          <a:p>
            <a:pPr algn="just" eaLnBrk="1" hangingPunct="1" latinLnBrk="1" lvl="0"/>
            <a:endParaRPr altLang="en-US" lang="zh-CN"/>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49">
                                            <p:txEl>
                                              <p:charRg st="0" end="113"/>
                                            </p:txEl>
                                          </p:spTgt>
                                        </p:tgtEl>
                                        <p:attrNameLst>
                                          <p:attrName>style.visibility</p:attrName>
                                        </p:attrNameLst>
                                      </p:cBhvr>
                                      <p:to>
                                        <p:strVal val="visible"/>
                                      </p:to>
                                    </p:set>
                                    <p:animEffect transition="in" filter="fade">
                                      <p:cBhvr>
                                        <p:cTn dur="2000" id="12"/>
                                        <p:tgtEl>
                                          <p:spTgt spid="1048649">
                                            <p:txEl>
                                              <p:charRg st="0" end="113"/>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49">
                                            <p:txEl>
                                              <p:charRg st="113" end="131"/>
                                            </p:txEl>
                                          </p:spTgt>
                                        </p:tgtEl>
                                        <p:attrNameLst>
                                          <p:attrName>style.visibility</p:attrName>
                                        </p:attrNameLst>
                                      </p:cBhvr>
                                      <p:to>
                                        <p:strVal val="visible"/>
                                      </p:to>
                                    </p:set>
                                    <p:animEffect transition="in" filter="fade">
                                      <p:cBhvr>
                                        <p:cTn dur="2000" id="17"/>
                                        <p:tgtEl>
                                          <p:spTgt spid="1048649">
                                            <p:txEl>
                                              <p:charRg st="113" end="131"/>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49">
                                            <p:txEl>
                                              <p:charRg st="131" end="149"/>
                                            </p:txEl>
                                          </p:spTgt>
                                        </p:tgtEl>
                                        <p:attrNameLst>
                                          <p:attrName>style.visibility</p:attrName>
                                        </p:attrNameLst>
                                      </p:cBhvr>
                                      <p:to>
                                        <p:strVal val="visible"/>
                                      </p:to>
                                    </p:set>
                                    <p:animEffect transition="in" filter="fade">
                                      <p:cBhvr>
                                        <p:cTn dur="2000" id="22"/>
                                        <p:tgtEl>
                                          <p:spTgt spid="1048649">
                                            <p:txEl>
                                              <p:charRg st="131" end="149"/>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49">
                                            <p:txEl>
                                              <p:charRg st="149" end="168"/>
                                            </p:txEl>
                                          </p:spTgt>
                                        </p:tgtEl>
                                        <p:attrNameLst>
                                          <p:attrName>style.visibility</p:attrName>
                                        </p:attrNameLst>
                                      </p:cBhvr>
                                      <p:to>
                                        <p:strVal val="visible"/>
                                      </p:to>
                                    </p:set>
                                    <p:animEffect transition="in" filter="fade">
                                      <p:cBhvr>
                                        <p:cTn dur="2000" id="27"/>
                                        <p:tgtEl>
                                          <p:spTgt spid="1048649">
                                            <p:txEl>
                                              <p:charRg st="149" end="168"/>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49">
                                            <p:txEl>
                                              <p:charRg st="168" end="186"/>
                                            </p:txEl>
                                          </p:spTgt>
                                        </p:tgtEl>
                                        <p:attrNameLst>
                                          <p:attrName>style.visibility</p:attrName>
                                        </p:attrNameLst>
                                      </p:cBhvr>
                                      <p:to>
                                        <p:strVal val="visible"/>
                                      </p:to>
                                    </p:set>
                                    <p:animEffect transition="in" filter="fade">
                                      <p:cBhvr>
                                        <p:cTn dur="2000" id="32"/>
                                        <p:tgtEl>
                                          <p:spTgt spid="1048649">
                                            <p:txEl>
                                              <p:charRg st="168" end="18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9" grpId="0" uiExpand="0" build="p" bldLvl="1"/>
    </p:bldLst>
  </p:timing>
</p:sld>
</file>

<file path=ppt/slides/slide33.xml><?xml version="1.0" encoding="utf-8"?>
<p:sld xmlns:a="http://schemas.openxmlformats.org/drawingml/2006/main" xmlns:r="http://schemas.openxmlformats.org/officeDocument/2006/relationships" xmlns:p="http://schemas.openxmlformats.org/presentationml/2006/main" showMasterSp="1">
  <p:cSld>
    <p:spTree>
      <p:nvGrpSpPr>
        <p:cNvPr id="159" name=""/>
        <p:cNvGrpSpPr/>
        <p:nvPr/>
      </p:nvGrpSpPr>
      <p:grpSpPr>
        <a:xfrm rot="0">
          <a:off x="0" y="0"/>
          <a:ext cx="0" cy="0"/>
          <a:chOff x="0" y="0"/>
          <a:chExt cx="0" cy="0"/>
        </a:xfrm>
      </p:grpSpPr>
      <p:sp>
        <p:nvSpPr>
          <p:cNvPr id="1048650" name=""/>
          <p:cNvSpPr/>
          <p:nvPr>
            <p:ph type="body" sz="full" idx="4294967295"/>
          </p:nvPr>
        </p:nvSpPr>
        <p:spPr>
          <a:xfrm rot="0">
            <a:off x="0" y="762000"/>
            <a:ext cx="8229600" cy="53641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Somatic afferent neurons</a:t>
            </a:r>
            <a:r>
              <a:t> are sensory neurons that conduct impulses initiated in receptors in the skin, skeletal muscles, tendons, &amp; joints. </a:t>
            </a:r>
          </a:p>
          <a:p>
            <a:pPr algn="just" eaLnBrk="1" hangingPunct="1" latinLnBrk="1" lvl="0"/>
            <a:r>
              <a:t>Receptors in the skin are responsible for sensing such things as touch, temperature, pressure, &amp; pain and are called </a:t>
            </a:r>
            <a:r>
              <a:rPr b="1"/>
              <a:t>exteroceptors</a:t>
            </a:r>
            <a:r>
              <a:t>. </a:t>
            </a:r>
          </a:p>
          <a:p>
            <a:pPr algn="just" eaLnBrk="1" hangingPunct="1" latinLnBrk="1" lvl="0"/>
            <a:r>
              <a:t>Receptors in the skeletal muscles, tendons, &amp; joints provide information about body position &amp; movement and are called </a:t>
            </a:r>
            <a:r>
              <a:rPr b="1"/>
              <a:t>proprioceptors</a:t>
            </a:r>
            <a:r>
              <a:t>. </a:t>
            </a:r>
          </a:p>
          <a:p>
            <a:pPr algn="just" eaLnBrk="1" hangingPunct="1" latinLnBrk="1" lvl="0"/>
            <a:r>
              <a:t>Somatic afferent neurons are unipolar neurons that enter the spinal cord through the dorsal root &amp; their cell bodies are located in the dorsal root ganglia.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50">
                                            <p:txEl>
                                              <p:charRg st="0" end="141"/>
                                            </p:txEl>
                                          </p:spTgt>
                                        </p:tgtEl>
                                        <p:attrNameLst>
                                          <p:attrName>style.visibility</p:attrName>
                                        </p:attrNameLst>
                                      </p:cBhvr>
                                      <p:to>
                                        <p:strVal val="visible"/>
                                      </p:to>
                                    </p:set>
                                    <p:animEffect transition="in" filter="fade">
                                      <p:cBhvr>
                                        <p:cTn dur="2000" id="7"/>
                                        <p:tgtEl>
                                          <p:spTgt spid="1048650">
                                            <p:txEl>
                                              <p:charRg st="0" end="141"/>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50">
                                            <p:txEl>
                                              <p:charRg st="141" end="274"/>
                                            </p:txEl>
                                          </p:spTgt>
                                        </p:tgtEl>
                                        <p:attrNameLst>
                                          <p:attrName>style.visibility</p:attrName>
                                        </p:attrNameLst>
                                      </p:cBhvr>
                                      <p:to>
                                        <p:strVal val="visible"/>
                                      </p:to>
                                    </p:set>
                                    <p:animEffect transition="in" filter="fade">
                                      <p:cBhvr>
                                        <p:cTn dur="2000" id="12"/>
                                        <p:tgtEl>
                                          <p:spTgt spid="1048650">
                                            <p:txEl>
                                              <p:charRg st="141" end="274"/>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50">
                                            <p:txEl>
                                              <p:charRg st="274" end="410"/>
                                            </p:txEl>
                                          </p:spTgt>
                                        </p:tgtEl>
                                        <p:attrNameLst>
                                          <p:attrName>style.visibility</p:attrName>
                                        </p:attrNameLst>
                                      </p:cBhvr>
                                      <p:to>
                                        <p:strVal val="visible"/>
                                      </p:to>
                                    </p:set>
                                    <p:animEffect transition="in" filter="fade">
                                      <p:cBhvr>
                                        <p:cTn dur="2000" id="17"/>
                                        <p:tgtEl>
                                          <p:spTgt spid="1048650">
                                            <p:txEl>
                                              <p:charRg st="274" end="410"/>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50">
                                            <p:txEl>
                                              <p:charRg st="410" end="568"/>
                                            </p:txEl>
                                          </p:spTgt>
                                        </p:tgtEl>
                                        <p:attrNameLst>
                                          <p:attrName>style.visibility</p:attrName>
                                        </p:attrNameLst>
                                      </p:cBhvr>
                                      <p:to>
                                        <p:strVal val="visible"/>
                                      </p:to>
                                    </p:set>
                                    <p:animEffect transition="in" filter="fade">
                                      <p:cBhvr>
                                        <p:cTn dur="2000" id="22"/>
                                        <p:tgtEl>
                                          <p:spTgt spid="1048650">
                                            <p:txEl>
                                              <p:charRg st="410" end="56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0" grpId="0" uiExpand="0" build="p" bldLvl="1"/>
    </p:bldLst>
  </p:timing>
</p:sld>
</file>

<file path=ppt/slides/slide34.xml><?xml version="1.0" encoding="utf-8"?>
<p:sld xmlns:a="http://schemas.openxmlformats.org/drawingml/2006/main" xmlns:r="http://schemas.openxmlformats.org/officeDocument/2006/relationships" xmlns:p="http://schemas.openxmlformats.org/presentationml/2006/main" showMasterSp="1">
  <p:cSld>
    <p:spTree>
      <p:nvGrpSpPr>
        <p:cNvPr id="160" name=""/>
        <p:cNvGrpSpPr/>
        <p:nvPr/>
      </p:nvGrpSpPr>
      <p:grpSpPr>
        <a:xfrm rot="0">
          <a:off x="0" y="0"/>
          <a:ext cx="0" cy="0"/>
          <a:chOff x="0" y="0"/>
          <a:chExt cx="0" cy="0"/>
        </a:xfrm>
      </p:grpSpPr>
      <p:sp>
        <p:nvSpPr>
          <p:cNvPr id="1048651" name=""/>
          <p:cNvSpPr/>
          <p:nvPr>
            <p:ph type="body" sz="full" idx="4294967295"/>
          </p:nvPr>
        </p:nvSpPr>
        <p:spPr>
          <a:xfrm rot="0">
            <a:off x="0" y="762000"/>
            <a:ext cx="8229600" cy="53641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Somatic efferent neurons</a:t>
            </a:r>
            <a:r>
              <a:t> are motor neurons that conduct impulses from the spinal cord to skeletal muscles. </a:t>
            </a:r>
          </a:p>
          <a:p>
            <a:pPr algn="just" eaLnBrk="1" hangingPunct="1" latinLnBrk="1" lvl="0"/>
            <a:r>
              <a:t>These neurons are multipolar neurons, with cell bodies located in the gray matter of the spinal cord. </a:t>
            </a:r>
          </a:p>
          <a:p>
            <a:pPr algn="just" eaLnBrk="1" hangingPunct="1" latinLnBrk="1" lvl="0"/>
            <a:r>
              <a:t>Somatic efferent neurons leave the spinal cord through the ventral root of spinal nerves.</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51">
                                            <p:txEl>
                                              <p:charRg st="0" end="108"/>
                                            </p:txEl>
                                          </p:spTgt>
                                        </p:tgtEl>
                                        <p:attrNameLst>
                                          <p:attrName>style.visibility</p:attrName>
                                        </p:attrNameLst>
                                      </p:cBhvr>
                                      <p:to>
                                        <p:strVal val="visible"/>
                                      </p:to>
                                    </p:set>
                                    <p:animEffect transition="in" filter="fade">
                                      <p:cBhvr>
                                        <p:cTn dur="2000" id="7"/>
                                        <p:tgtEl>
                                          <p:spTgt spid="1048651">
                                            <p:txEl>
                                              <p:charRg st="0" end="108"/>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51">
                                            <p:txEl>
                                              <p:charRg st="108" end="211"/>
                                            </p:txEl>
                                          </p:spTgt>
                                        </p:tgtEl>
                                        <p:attrNameLst>
                                          <p:attrName>style.visibility</p:attrName>
                                        </p:attrNameLst>
                                      </p:cBhvr>
                                      <p:to>
                                        <p:strVal val="visible"/>
                                      </p:to>
                                    </p:set>
                                    <p:animEffect transition="in" filter="fade">
                                      <p:cBhvr>
                                        <p:cTn dur="2000" id="12"/>
                                        <p:tgtEl>
                                          <p:spTgt spid="1048651">
                                            <p:txEl>
                                              <p:charRg st="108" end="21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51">
                                            <p:txEl>
                                              <p:charRg st="211" end="301"/>
                                            </p:txEl>
                                          </p:spTgt>
                                        </p:tgtEl>
                                        <p:attrNameLst>
                                          <p:attrName>style.visibility</p:attrName>
                                        </p:attrNameLst>
                                      </p:cBhvr>
                                      <p:to>
                                        <p:strVal val="visible"/>
                                      </p:to>
                                    </p:set>
                                    <p:animEffect transition="in" filter="fade">
                                      <p:cBhvr>
                                        <p:cTn dur="2000" id="17"/>
                                        <p:tgtEl>
                                          <p:spTgt spid="1048651">
                                            <p:txEl>
                                              <p:charRg st="211" end="30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1" grpId="0" uiExpand="0" build="p" bldLvl="1"/>
    </p:bldLst>
  </p:timing>
</p:sld>
</file>

<file path=ppt/slides/slide35.xml><?xml version="1.0" encoding="utf-8"?>
<p:sld xmlns:a="http://schemas.openxmlformats.org/drawingml/2006/main" xmlns:r="http://schemas.openxmlformats.org/officeDocument/2006/relationships" xmlns:p="http://schemas.openxmlformats.org/presentationml/2006/main" showMasterSp="1">
  <p:cSld>
    <p:spTree>
      <p:nvGrpSpPr>
        <p:cNvPr id="161" name=""/>
        <p:cNvGrpSpPr/>
        <p:nvPr/>
      </p:nvGrpSpPr>
      <p:grpSpPr>
        <a:xfrm rot="0">
          <a:off x="0" y="0"/>
          <a:ext cx="0" cy="0"/>
          <a:chOff x="0" y="0"/>
          <a:chExt cx="0" cy="0"/>
        </a:xfrm>
      </p:grpSpPr>
      <p:sp>
        <p:nvSpPr>
          <p:cNvPr id="1048652" name=""/>
          <p:cNvSpPr/>
          <p:nvPr>
            <p:ph type="body" sz="full" idx="4294967295"/>
          </p:nvPr>
        </p:nvSpPr>
        <p:spPr>
          <a:xfrm rot="0">
            <a:off x="0" y="685800"/>
            <a:ext cx="8229600" cy="54403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 </a:t>
            </a:r>
            <a:r>
              <a:rPr b="1"/>
              <a:t>Visceral afferent neurons </a:t>
            </a:r>
            <a:r>
              <a:t>are sensory neurons that conduct impulses initiated in receptors in smooth muscle &amp; cardiac muscle. </a:t>
            </a:r>
          </a:p>
          <a:p>
            <a:pPr algn="just" eaLnBrk="1" hangingPunct="1" latinLnBrk="1" lvl="0"/>
            <a:r>
              <a:t>These neurons are collectively referred to as</a:t>
            </a:r>
            <a:r>
              <a:rPr b="1"/>
              <a:t> enteroceptors</a:t>
            </a:r>
            <a:r>
              <a:t> or </a:t>
            </a:r>
            <a:r>
              <a:rPr b="1"/>
              <a:t>visceroceptors</a:t>
            </a:r>
            <a:r>
              <a:t>.</a:t>
            </a:r>
          </a:p>
          <a:p>
            <a:pPr algn="just" eaLnBrk="1" hangingPunct="1" latinLnBrk="1" lvl="0"/>
            <a:r>
              <a:t>Visceral afferent neurons are unipolar neurons that enter the spinal cord through the dorsal root &amp; their cell bodies are located in the dorsal root ganglia.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52">
                                            <p:txEl>
                                              <p:charRg st="0" end="128"/>
                                            </p:txEl>
                                          </p:spTgt>
                                        </p:tgtEl>
                                        <p:attrNameLst>
                                          <p:attrName>style.visibility</p:attrName>
                                        </p:attrNameLst>
                                      </p:cBhvr>
                                      <p:to>
                                        <p:strVal val="visible"/>
                                      </p:to>
                                    </p:set>
                                    <p:animEffect transition="in" filter="fade">
                                      <p:cBhvr>
                                        <p:cTn dur="2000" id="7"/>
                                        <p:tgtEl>
                                          <p:spTgt spid="1048652">
                                            <p:txEl>
                                              <p:charRg st="0" end="128"/>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52">
                                            <p:txEl>
                                              <p:charRg st="128" end="207"/>
                                            </p:txEl>
                                          </p:spTgt>
                                        </p:tgtEl>
                                        <p:attrNameLst>
                                          <p:attrName>style.visibility</p:attrName>
                                        </p:attrNameLst>
                                      </p:cBhvr>
                                      <p:to>
                                        <p:strVal val="visible"/>
                                      </p:to>
                                    </p:set>
                                    <p:animEffect transition="in" filter="fade">
                                      <p:cBhvr>
                                        <p:cTn dur="2000" id="12"/>
                                        <p:tgtEl>
                                          <p:spTgt spid="1048652">
                                            <p:txEl>
                                              <p:charRg st="128" end="207"/>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52">
                                            <p:txEl>
                                              <p:charRg st="207" end="366"/>
                                            </p:txEl>
                                          </p:spTgt>
                                        </p:tgtEl>
                                        <p:attrNameLst>
                                          <p:attrName>style.visibility</p:attrName>
                                        </p:attrNameLst>
                                      </p:cBhvr>
                                      <p:to>
                                        <p:strVal val="visible"/>
                                      </p:to>
                                    </p:set>
                                    <p:animEffect transition="in" filter="fade">
                                      <p:cBhvr>
                                        <p:cTn dur="2000" id="17"/>
                                        <p:tgtEl>
                                          <p:spTgt spid="1048652">
                                            <p:txEl>
                                              <p:charRg st="207" end="36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2" grpId="0" uiExpand="0" build="p" bldLvl="1"/>
    </p:bldLst>
  </p:timing>
</p:sld>
</file>

<file path=ppt/slides/slide36.xml><?xml version="1.0" encoding="utf-8"?>
<p:sld xmlns:a="http://schemas.openxmlformats.org/drawingml/2006/main" xmlns:r="http://schemas.openxmlformats.org/officeDocument/2006/relationships" xmlns:p="http://schemas.openxmlformats.org/presentationml/2006/main" showMasterSp="1">
  <p:cSld>
    <p:spTree>
      <p:nvGrpSpPr>
        <p:cNvPr id="162" name=""/>
        <p:cNvGrpSpPr/>
        <p:nvPr/>
      </p:nvGrpSpPr>
      <p:grpSpPr>
        <a:xfrm rot="0">
          <a:off x="0" y="0"/>
          <a:ext cx="0" cy="0"/>
          <a:chOff x="0" y="0"/>
          <a:chExt cx="0" cy="0"/>
        </a:xfrm>
      </p:grpSpPr>
      <p:sp>
        <p:nvSpPr>
          <p:cNvPr id="1048653" name=""/>
          <p:cNvSpPr/>
          <p:nvPr>
            <p:ph type="body" sz="full" idx="4294967295"/>
          </p:nvPr>
        </p:nvSpPr>
        <p:spPr>
          <a:xfrm rot="0">
            <a:off x="0" y="762000"/>
            <a:ext cx="7150297" cy="53641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Visceral efferent neurons</a:t>
            </a:r>
            <a:r>
              <a:t> are motor neurons that conduct impulses to smooth muscle, cardiac muscle, &amp; glands. </a:t>
            </a:r>
          </a:p>
          <a:p>
            <a:pPr algn="just" eaLnBrk="1" hangingPunct="1" latinLnBrk="1" lvl="0"/>
            <a:r>
              <a:t>These neurons make up the </a:t>
            </a:r>
            <a:r>
              <a:rPr b="1"/>
              <a:t>Autonomic Nervous System</a:t>
            </a:r>
            <a:r>
              <a:t>. </a:t>
            </a:r>
          </a:p>
          <a:p>
            <a:pPr algn="just" eaLnBrk="1" hangingPunct="1" latinLnBrk="1" lvl="0"/>
            <a:r>
              <a:t>Some visceral efferent neurons begin in the brain; others in the spinal cord. </a:t>
            </a:r>
          </a:p>
          <a:p>
            <a:pPr algn="just" eaLnBrk="1" hangingPunct="1" latinLnBrk="1" lvl="0"/>
            <a:r>
              <a:t>It always takes two visceral efferent neurons to conduct an impulse from the spinal cord (or brain, in some cases) to a muscle or gland: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53">
                                            <p:txEl>
                                              <p:charRg st="0" end="111"/>
                                            </p:txEl>
                                          </p:spTgt>
                                        </p:tgtEl>
                                        <p:attrNameLst>
                                          <p:attrName>style.visibility</p:attrName>
                                        </p:attrNameLst>
                                      </p:cBhvr>
                                      <p:to>
                                        <p:strVal val="visible"/>
                                      </p:to>
                                    </p:set>
                                    <p:animEffect transition="in" filter="fade">
                                      <p:cBhvr>
                                        <p:cTn dur="2000" id="7"/>
                                        <p:tgtEl>
                                          <p:spTgt spid="1048653">
                                            <p:txEl>
                                              <p:charRg st="0" end="111"/>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53">
                                            <p:txEl>
                                              <p:charRg st="111" end="164"/>
                                            </p:txEl>
                                          </p:spTgt>
                                        </p:tgtEl>
                                        <p:attrNameLst>
                                          <p:attrName>style.visibility</p:attrName>
                                        </p:attrNameLst>
                                      </p:cBhvr>
                                      <p:to>
                                        <p:strVal val="visible"/>
                                      </p:to>
                                    </p:set>
                                    <p:animEffect transition="in" filter="fade">
                                      <p:cBhvr>
                                        <p:cTn dur="2000" id="12"/>
                                        <p:tgtEl>
                                          <p:spTgt spid="1048653">
                                            <p:txEl>
                                              <p:charRg st="111" end="164"/>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53">
                                            <p:txEl>
                                              <p:charRg st="164" end="243"/>
                                            </p:txEl>
                                          </p:spTgt>
                                        </p:tgtEl>
                                        <p:attrNameLst>
                                          <p:attrName>style.visibility</p:attrName>
                                        </p:attrNameLst>
                                      </p:cBhvr>
                                      <p:to>
                                        <p:strVal val="visible"/>
                                      </p:to>
                                    </p:set>
                                    <p:animEffect transition="in" filter="fade">
                                      <p:cBhvr>
                                        <p:cTn dur="2000" id="17"/>
                                        <p:tgtEl>
                                          <p:spTgt spid="1048653">
                                            <p:txEl>
                                              <p:charRg st="164" end="243"/>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53">
                                            <p:txEl>
                                              <p:charRg st="243" end="381"/>
                                            </p:txEl>
                                          </p:spTgt>
                                        </p:tgtEl>
                                        <p:attrNameLst>
                                          <p:attrName>style.visibility</p:attrName>
                                        </p:attrNameLst>
                                      </p:cBhvr>
                                      <p:to>
                                        <p:strVal val="visible"/>
                                      </p:to>
                                    </p:set>
                                    <p:animEffect transition="in" filter="fade">
                                      <p:cBhvr>
                                        <p:cTn dur="2000" id="22"/>
                                        <p:tgtEl>
                                          <p:spTgt spid="1048653">
                                            <p:txEl>
                                              <p:charRg st="243" end="38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3" grpId="0" uiExpand="0" build="p" bldLvl="1"/>
    </p:bldLst>
  </p:timing>
</p:sld>
</file>

<file path=ppt/slides/slide37.xml><?xml version="1.0" encoding="utf-8"?>
<p:sld xmlns:a="http://schemas.openxmlformats.org/drawingml/2006/main" xmlns:r="http://schemas.openxmlformats.org/officeDocument/2006/relationships" xmlns:p="http://schemas.openxmlformats.org/presentationml/2006/main" showMasterSp="1">
  <p:cSld>
    <p:spTree>
      <p:nvGrpSpPr>
        <p:cNvPr id="163" name=""/>
        <p:cNvGrpSpPr/>
        <p:nvPr/>
      </p:nvGrpSpPr>
      <p:grpSpPr>
        <a:xfrm rot="0">
          <a:off x="0" y="0"/>
          <a:ext cx="0" cy="0"/>
          <a:chOff x="0" y="0"/>
          <a:chExt cx="0" cy="0"/>
        </a:xfrm>
      </p:grpSpPr>
      <p:sp>
        <p:nvSpPr>
          <p:cNvPr id="1048654" name=""/>
          <p:cNvSpPr/>
          <p:nvPr>
            <p:ph type="body" sz="full" idx="4294967295"/>
          </p:nvPr>
        </p:nvSpPr>
        <p:spPr>
          <a:xfrm rot="0">
            <a:off x="0" y="762000"/>
            <a:ext cx="8229600" cy="53641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Visceral efferent 1 </a:t>
            </a:r>
            <a:r>
              <a:t>(also called the preganglionic neuron) is a multipolar neuron that begins in the gray matter of the spinal cord, which is where its cell body is located.</a:t>
            </a:r>
          </a:p>
          <a:p>
            <a:pPr algn="just" eaLnBrk="1" hangingPunct="1" latinLnBrk="1" lvl="0"/>
            <a:r>
              <a:t>This neuron leaves the cord through the ventral root of a spinal nerve, leaves the spinal nerve via a structure called the white ramus, then ends in an autonomic ganglion (either sympathetic or parasympathetic).</a:t>
            </a:r>
          </a:p>
          <a:p>
            <a:pPr algn="just" eaLnBrk="1" hangingPunct="1" latinLnBrk="1" lvl="0"/>
            <a:r>
              <a:t>In the ganglion, the visceral efferent 1 neuron synapses with a visceral efferent 2 neuron.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54">
                                            <p:txEl>
                                              <p:charRg st="0" end="174"/>
                                            </p:txEl>
                                          </p:spTgt>
                                        </p:tgtEl>
                                        <p:attrNameLst>
                                          <p:attrName>style.visibility</p:attrName>
                                        </p:attrNameLst>
                                      </p:cBhvr>
                                      <p:to>
                                        <p:strVal val="visible"/>
                                      </p:to>
                                    </p:set>
                                    <p:animEffect transition="in" filter="fade">
                                      <p:cBhvr>
                                        <p:cTn dur="2000" id="7"/>
                                        <p:tgtEl>
                                          <p:spTgt spid="1048654">
                                            <p:txEl>
                                              <p:charRg st="0" end="174"/>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54">
                                            <p:txEl>
                                              <p:charRg st="174" end="386"/>
                                            </p:txEl>
                                          </p:spTgt>
                                        </p:tgtEl>
                                        <p:attrNameLst>
                                          <p:attrName>style.visibility</p:attrName>
                                        </p:attrNameLst>
                                      </p:cBhvr>
                                      <p:to>
                                        <p:strVal val="visible"/>
                                      </p:to>
                                    </p:set>
                                    <p:animEffect transition="in" filter="fade">
                                      <p:cBhvr>
                                        <p:cTn dur="2000" id="12"/>
                                        <p:tgtEl>
                                          <p:spTgt spid="1048654">
                                            <p:txEl>
                                              <p:charRg st="174" end="386"/>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54">
                                            <p:txEl>
                                              <p:charRg st="386" end="479"/>
                                            </p:txEl>
                                          </p:spTgt>
                                        </p:tgtEl>
                                        <p:attrNameLst>
                                          <p:attrName>style.visibility</p:attrName>
                                        </p:attrNameLst>
                                      </p:cBhvr>
                                      <p:to>
                                        <p:strVal val="visible"/>
                                      </p:to>
                                    </p:set>
                                    <p:animEffect transition="in" filter="fade">
                                      <p:cBhvr>
                                        <p:cTn dur="2000" id="17"/>
                                        <p:tgtEl>
                                          <p:spTgt spid="1048654">
                                            <p:txEl>
                                              <p:charRg st="386" end="47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4" grpId="0" uiExpand="0" build="p" bldLvl="1"/>
    </p:bldLst>
  </p:timing>
</p:sld>
</file>

<file path=ppt/slides/slide38.xml><?xml version="1.0" encoding="utf-8"?>
<p:sld xmlns:a="http://schemas.openxmlformats.org/drawingml/2006/main" xmlns:r="http://schemas.openxmlformats.org/officeDocument/2006/relationships" xmlns:p="http://schemas.openxmlformats.org/presentationml/2006/main" showMasterSp="1">
  <p:cSld>
    <p:spTree>
      <p:nvGrpSpPr>
        <p:cNvPr id="164" name=""/>
        <p:cNvGrpSpPr/>
        <p:nvPr/>
      </p:nvGrpSpPr>
      <p:grpSpPr>
        <a:xfrm rot="0">
          <a:off x="0" y="0"/>
          <a:ext cx="0" cy="0"/>
          <a:chOff x="0" y="0"/>
          <a:chExt cx="0" cy="0"/>
        </a:xfrm>
      </p:grpSpPr>
      <p:sp>
        <p:nvSpPr>
          <p:cNvPr id="1048655" name=""/>
          <p:cNvSpPr/>
          <p:nvPr>
            <p:ph type="body" sz="full" idx="4294967295"/>
          </p:nvPr>
        </p:nvSpPr>
        <p:spPr>
          <a:xfrm rot="0">
            <a:off x="0" y="762000"/>
            <a:ext cx="8229600" cy="53641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Visceral efferent 2 </a:t>
            </a:r>
            <a:r>
              <a:t>(also called the postganglionic neuron) is also a multipolar neuron and it begins in the sympathetic ganglion (which is where its cell body is located). </a:t>
            </a:r>
          </a:p>
          <a:p>
            <a:pPr algn="just" eaLnBrk="1" hangingPunct="1" latinLnBrk="1" lvl="0"/>
            <a:r>
              <a:rPr b="1"/>
              <a:t>Visceral efferent 2 </a:t>
            </a:r>
            <a:r>
              <a:t>neurons may exit the ganglion through the gray ramus, then proceed to some visceral structure (smooth muscle, cardiac muscle, or gland). </a:t>
            </a:r>
          </a:p>
          <a:p>
            <a:pPr algn="just"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55">
                                            <p:txEl>
                                              <p:charRg st="0" end="174"/>
                                            </p:txEl>
                                          </p:spTgt>
                                        </p:tgtEl>
                                        <p:attrNameLst>
                                          <p:attrName>style.visibility</p:attrName>
                                        </p:attrNameLst>
                                      </p:cBhvr>
                                      <p:to>
                                        <p:strVal val="visible"/>
                                      </p:to>
                                    </p:set>
                                    <p:animEffect transition="in" filter="fade">
                                      <p:cBhvr>
                                        <p:cTn dur="2000" id="7"/>
                                        <p:tgtEl>
                                          <p:spTgt spid="1048655">
                                            <p:txEl>
                                              <p:charRg st="0" end="174"/>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55">
                                            <p:txEl>
                                              <p:charRg st="174" end="332"/>
                                            </p:txEl>
                                          </p:spTgt>
                                        </p:tgtEl>
                                        <p:attrNameLst>
                                          <p:attrName>style.visibility</p:attrName>
                                        </p:attrNameLst>
                                      </p:cBhvr>
                                      <p:to>
                                        <p:strVal val="visible"/>
                                      </p:to>
                                    </p:set>
                                    <p:animEffect transition="in" filter="fade">
                                      <p:cBhvr>
                                        <p:cTn dur="2000" id="12"/>
                                        <p:tgtEl>
                                          <p:spTgt spid="1048655">
                                            <p:txEl>
                                              <p:charRg st="174" end="33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5" grpId="0" uiExpand="0" build="p" bldLvl="1"/>
    </p:bldLst>
  </p:timing>
</p:sld>
</file>

<file path=ppt/slides/slide39.xml><?xml version="1.0" encoding="utf-8"?>
<p:sld xmlns:a="http://schemas.openxmlformats.org/drawingml/2006/main" xmlns:r="http://schemas.openxmlformats.org/officeDocument/2006/relationships" xmlns:p="http://schemas.openxmlformats.org/presentationml/2006/main" showMasterSp="1">
  <p:cSld>
    <p:spTree>
      <p:nvGrpSpPr>
        <p:cNvPr id="165" name=""/>
        <p:cNvGrpSpPr/>
        <p:nvPr/>
      </p:nvGrpSpPr>
      <p:grpSpPr>
        <a:xfrm rot="0">
          <a:off x="0" y="0"/>
          <a:ext cx="0" cy="0"/>
          <a:chOff x="0" y="0"/>
          <a:chExt cx="0" cy="0"/>
        </a:xfrm>
      </p:grpSpPr>
      <p:sp>
        <p:nvSpPr>
          <p:cNvPr id="1048656"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lang="zh-CN"/>
              <a:t>Autonomic Nervous System </a:t>
            </a:r>
          </a:p>
        </p:txBody>
      </p:sp>
      <p:sp>
        <p:nvSpPr>
          <p:cNvPr id="1048657"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Entirely motor (consisting of the visceral efferent fibers) </a:t>
            </a:r>
          </a:p>
          <a:p>
            <a:pPr algn="just" eaLnBrk="1" hangingPunct="1" latinLnBrk="1" lvl="0"/>
            <a:r>
              <a:rPr altLang="en-US" lang="zh-CN"/>
              <a:t>Has two divisions: </a:t>
            </a:r>
            <a:r>
              <a:rPr b="1"/>
              <a:t>sympathetic</a:t>
            </a:r>
            <a:r>
              <a:t> &amp; </a:t>
            </a:r>
            <a:r>
              <a:rPr b="1"/>
              <a:t>parasympathetic </a:t>
            </a:r>
          </a:p>
          <a:p>
            <a:pPr algn="just" eaLnBrk="1" hangingPunct="1" latinLnBrk="1" lvl="1"/>
            <a:r>
              <a:t>sympathetic neurons leave the central nervous system through spinal nerves in the thoracic &amp; lumbar regions of the spinal cord </a:t>
            </a:r>
          </a:p>
          <a:p>
            <a:pPr algn="just" eaLnBrk="1" hangingPunct="1" latinLnBrk="1" lvl="1"/>
            <a:r>
              <a:t>parasympathetic neurons leave the central nervous system through cranial nerves plus spinal nerves in the sacral region of the spinal cord </a:t>
            </a:r>
          </a:p>
          <a:p>
            <a:pPr algn="just"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56"/>
                                        </p:tgtEl>
                                        <p:attrNameLst>
                                          <p:attrName>style.visibility</p:attrName>
                                        </p:attrNameLst>
                                      </p:cBhvr>
                                      <p:to>
                                        <p:strVal val="visible"/>
                                      </p:to>
                                    </p:set>
                                    <p:animEffect transition="in" filter="fade">
                                      <p:cBhvr>
                                        <p:cTn dur="2000" id="7"/>
                                        <p:tgtEl>
                                          <p:spTgt spid="1048656"/>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57">
                                            <p:txEl>
                                              <p:charRg st="0" end="61"/>
                                            </p:txEl>
                                          </p:spTgt>
                                        </p:tgtEl>
                                        <p:attrNameLst>
                                          <p:attrName>style.visibility</p:attrName>
                                        </p:attrNameLst>
                                      </p:cBhvr>
                                      <p:to>
                                        <p:strVal val="visible"/>
                                      </p:to>
                                    </p:set>
                                    <p:animEffect transition="in" filter="fade">
                                      <p:cBhvr>
                                        <p:cTn dur="2000" id="12"/>
                                        <p:tgtEl>
                                          <p:spTgt spid="1048657">
                                            <p:txEl>
                                              <p:charRg st="0" end="6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57">
                                            <p:txEl>
                                              <p:charRg st="61" end="111"/>
                                            </p:txEl>
                                          </p:spTgt>
                                        </p:tgtEl>
                                        <p:attrNameLst>
                                          <p:attrName>style.visibility</p:attrName>
                                        </p:attrNameLst>
                                      </p:cBhvr>
                                      <p:to>
                                        <p:strVal val="visible"/>
                                      </p:to>
                                    </p:set>
                                    <p:animEffect transition="in" filter="fade">
                                      <p:cBhvr>
                                        <p:cTn dur="2000" id="17"/>
                                        <p:tgtEl>
                                          <p:spTgt spid="1048657">
                                            <p:txEl>
                                              <p:charRg st="61" end="111"/>
                                            </p:txEl>
                                          </p:spTgt>
                                        </p:tgtEl>
                                      </p:cBhvr>
                                    </p:animEffect>
                                  </p:childTnLst>
                                </p:cTn>
                              </p:par>
                              <p:par>
                                <p:cTn fill="hold" grpId="0" id="18" nodeType="withEffect" presetClass="entr" presetID="10" presetSubtype="0">
                                  <p:stCondLst>
                                    <p:cond delay="0"/>
                                  </p:stCondLst>
                                  <p:childTnLst>
                                    <p:set>
                                      <p:cBhvr>
                                        <p:cTn dur="1" fill="hold" id="19">
                                          <p:stCondLst>
                                            <p:cond delay="0"/>
                                          </p:stCondLst>
                                        </p:cTn>
                                        <p:tgtEl>
                                          <p:spTgt spid="1048657">
                                            <p:txEl>
                                              <p:charRg st="111" end="239"/>
                                            </p:txEl>
                                          </p:spTgt>
                                        </p:tgtEl>
                                        <p:attrNameLst>
                                          <p:attrName>style.visibility</p:attrName>
                                        </p:attrNameLst>
                                      </p:cBhvr>
                                      <p:to>
                                        <p:strVal val="visible"/>
                                      </p:to>
                                    </p:set>
                                    <p:animEffect transition="in" filter="fade">
                                      <p:cBhvr>
                                        <p:cTn dur="2000" id="20"/>
                                        <p:tgtEl>
                                          <p:spTgt spid="1048657">
                                            <p:txEl>
                                              <p:charRg st="111" end="239"/>
                                            </p:txEl>
                                          </p:spTgt>
                                        </p:tgtEl>
                                      </p:cBhvr>
                                    </p:animEffect>
                                  </p:childTnLst>
                                </p:cTn>
                              </p:par>
                              <p:par>
                                <p:cTn fill="hold" grpId="0" id="21" nodeType="withEffect" presetClass="entr" presetID="10" presetSubtype="0">
                                  <p:stCondLst>
                                    <p:cond delay="0"/>
                                  </p:stCondLst>
                                  <p:childTnLst>
                                    <p:set>
                                      <p:cBhvr>
                                        <p:cTn dur="1" fill="hold" id="22">
                                          <p:stCondLst>
                                            <p:cond delay="0"/>
                                          </p:stCondLst>
                                        </p:cTn>
                                        <p:tgtEl>
                                          <p:spTgt spid="1048657">
                                            <p:txEl>
                                              <p:charRg st="239" end="379"/>
                                            </p:txEl>
                                          </p:spTgt>
                                        </p:tgtEl>
                                        <p:attrNameLst>
                                          <p:attrName>style.visibility</p:attrName>
                                        </p:attrNameLst>
                                      </p:cBhvr>
                                      <p:to>
                                        <p:strVal val="visible"/>
                                      </p:to>
                                    </p:set>
                                    <p:animEffect transition="in" filter="fade">
                                      <p:cBhvr>
                                        <p:cTn dur="2000" id="23"/>
                                        <p:tgtEl>
                                          <p:spTgt spid="1048657">
                                            <p:txEl>
                                              <p:charRg st="239" end="37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6" grpId="0" uiExpand="0" build="whole"/>
      <p:bldP spid="1048657" grpId="0" uiExpand="0" build="p" bldLvl="1"/>
    </p:bldLst>
  </p:timing>
</p:sld>
</file>

<file path=ppt/slides/slide4.xml><?xml version="1.0" encoding="utf-8"?>
<p:sld xmlns:a="http://schemas.openxmlformats.org/drawingml/2006/main" xmlns:r="http://schemas.openxmlformats.org/officeDocument/2006/relationships" xmlns:p="http://schemas.openxmlformats.org/presentationml/2006/main" showMasterSp="1">
  <p:cSld>
    <p:spTree>
      <p:nvGrpSpPr>
        <p:cNvPr id="127" name=""/>
        <p:cNvGrpSpPr/>
        <p:nvPr/>
      </p:nvGrpSpPr>
      <p:grpSpPr>
        <a:xfrm rot="0">
          <a:off x="0" y="0"/>
          <a:ext cx="0" cy="0"/>
          <a:chOff x="0" y="0"/>
          <a:chExt cx="0" cy="0"/>
        </a:xfrm>
      </p:grpSpPr>
      <p:sp>
        <p:nvSpPr>
          <p:cNvPr id="1048599"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70000"/>
              </a:lnSpc>
            </a:pPr>
            <a:r>
              <a:rPr altLang="en-US" lang="zh-CN"/>
              <a:t>Often the control by the nervous system is performed through very complex control systems.</a:t>
            </a:r>
          </a:p>
          <a:p>
            <a:pPr algn="just" eaLnBrk="1" hangingPunct="1" latinLnBrk="1" lvl="0">
              <a:lnSpc>
                <a:spcPct val="70000"/>
              </a:lnSpc>
            </a:pPr>
            <a:r>
              <a:rPr altLang="en-US" lang="zh-CN"/>
              <a:t>Investigations of such control systems are of central importance in neurophysiology. Neurophysiology is a basis for clinical fields like neurology and psychiatry. </a:t>
            </a:r>
          </a:p>
          <a:p>
            <a:pPr algn="just" eaLnBrk="1" hangingPunct="1" latinLnBrk="1" lvl="0">
              <a:lnSpc>
                <a:spcPct val="70000"/>
              </a:lnSpc>
            </a:pPr>
            <a:r>
              <a:rPr altLang="en-US" lang="zh-CN"/>
              <a:t>Development of drugs to correct dysfunctions causing disease may require knowledge of the mechanisms. </a:t>
            </a:r>
          </a:p>
          <a:p>
            <a:pPr algn="just" eaLnBrk="1" hangingPunct="1" latinLnBrk="1" lvl="0">
              <a:lnSpc>
                <a:spcPct val="70000"/>
              </a:lnSpc>
            </a:pPr>
            <a:r>
              <a:rPr altLang="en-US" lang="zh-CN"/>
              <a:t>Thus the relationship between neurophysiology and neuropharmacology is strong.</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599">
                                            <p:txEl>
                                              <p:charRg st="0" end="91"/>
                                            </p:txEl>
                                          </p:spTgt>
                                        </p:tgtEl>
                                        <p:attrNameLst>
                                          <p:attrName>style.visibility</p:attrName>
                                        </p:attrNameLst>
                                      </p:cBhvr>
                                      <p:to>
                                        <p:strVal val="visible"/>
                                      </p:to>
                                    </p:set>
                                    <p:animEffect transition="in" filter="fade">
                                      <p:cBhvr>
                                        <p:cTn dur="2000" id="12"/>
                                        <p:tgtEl>
                                          <p:spTgt spid="1048599">
                                            <p:txEl>
                                              <p:charRg st="0" end="9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599">
                                            <p:txEl>
                                              <p:charRg st="91" end="255"/>
                                            </p:txEl>
                                          </p:spTgt>
                                        </p:tgtEl>
                                        <p:attrNameLst>
                                          <p:attrName>style.visibility</p:attrName>
                                        </p:attrNameLst>
                                      </p:cBhvr>
                                      <p:to>
                                        <p:strVal val="visible"/>
                                      </p:to>
                                    </p:set>
                                    <p:animEffect transition="in" filter="fade">
                                      <p:cBhvr>
                                        <p:cTn dur="2000" id="17"/>
                                        <p:tgtEl>
                                          <p:spTgt spid="1048599">
                                            <p:txEl>
                                              <p:charRg st="91" end="255"/>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599">
                                            <p:txEl>
                                              <p:charRg st="255" end="358"/>
                                            </p:txEl>
                                          </p:spTgt>
                                        </p:tgtEl>
                                        <p:attrNameLst>
                                          <p:attrName>style.visibility</p:attrName>
                                        </p:attrNameLst>
                                      </p:cBhvr>
                                      <p:to>
                                        <p:strVal val="visible"/>
                                      </p:to>
                                    </p:set>
                                    <p:animEffect transition="in" filter="fade">
                                      <p:cBhvr>
                                        <p:cTn dur="2000" id="22"/>
                                        <p:tgtEl>
                                          <p:spTgt spid="1048599">
                                            <p:txEl>
                                              <p:charRg st="255" end="358"/>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599">
                                            <p:txEl>
                                              <p:charRg st="358" end="437"/>
                                            </p:txEl>
                                          </p:spTgt>
                                        </p:tgtEl>
                                        <p:attrNameLst>
                                          <p:attrName>style.visibility</p:attrName>
                                        </p:attrNameLst>
                                      </p:cBhvr>
                                      <p:to>
                                        <p:strVal val="visible"/>
                                      </p:to>
                                    </p:set>
                                    <p:animEffect transition="in" filter="fade">
                                      <p:cBhvr>
                                        <p:cTn dur="2000" id="27"/>
                                        <p:tgtEl>
                                          <p:spTgt spid="1048599">
                                            <p:txEl>
                                              <p:charRg st="358" end="43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9" grpId="0" uiExpand="0" build="p" bldLvl="1"/>
    </p:bldLst>
  </p:timing>
</p:sld>
</file>

<file path=ppt/slides/slide40.xml><?xml version="1.0" encoding="utf-8"?>
<p:sld xmlns:a="http://schemas.openxmlformats.org/drawingml/2006/main" xmlns:r="http://schemas.openxmlformats.org/officeDocument/2006/relationships" xmlns:p="http://schemas.openxmlformats.org/presentationml/2006/main" showMasterSp="1">
  <p:cSld>
    <p:spTree>
      <p:nvGrpSpPr>
        <p:cNvPr id="166" name=""/>
        <p:cNvGrpSpPr/>
        <p:nvPr/>
      </p:nvGrpSpPr>
      <p:grpSpPr>
        <a:xfrm rot="0">
          <a:off x="0" y="0"/>
          <a:ext cx="0" cy="0"/>
          <a:chOff x="0" y="0"/>
          <a:chExt cx="0" cy="0"/>
        </a:xfrm>
      </p:grpSpPr>
      <p:sp>
        <p:nvSpPr>
          <p:cNvPr id="1048658"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lang="zh-CN"/>
              <a:t>Impulses always travel along two neurons: </a:t>
            </a:r>
            <a:r>
              <a:rPr b="1"/>
              <a:t>preganglionic</a:t>
            </a:r>
            <a:r>
              <a:t> &amp; </a:t>
            </a:r>
            <a:r>
              <a:rPr b="1"/>
              <a:t>postganglionic</a:t>
            </a:r>
            <a:r>
              <a:t> </a:t>
            </a:r>
          </a:p>
          <a:p>
            <a:pPr eaLnBrk="1" hangingPunct="1" latinLnBrk="1" lvl="1"/>
            <a:r>
              <a:t>sympathetic division - preganglionic neurons are relatively short &amp; postganglionic neurons are relatively long </a:t>
            </a:r>
          </a:p>
          <a:p>
            <a:pPr eaLnBrk="1" hangingPunct="1" latinLnBrk="1" lvl="1"/>
            <a:r>
              <a:t>parasypathetic division - preganglionic neurons are relatively long &amp; postganglionic neurons are very short </a:t>
            </a:r>
          </a:p>
          <a:p>
            <a:pPr algn="just"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58">
                                            <p:txEl>
                                              <p:charRg st="0" end="74"/>
                                            </p:txEl>
                                          </p:spTgt>
                                        </p:tgtEl>
                                        <p:attrNameLst>
                                          <p:attrName>style.visibility</p:attrName>
                                        </p:attrNameLst>
                                      </p:cBhvr>
                                      <p:to>
                                        <p:strVal val="visible"/>
                                      </p:to>
                                    </p:set>
                                    <p:animEffect transition="in" filter="fade">
                                      <p:cBhvr>
                                        <p:cTn dur="2000" id="12"/>
                                        <p:tgtEl>
                                          <p:spTgt spid="1048658">
                                            <p:txEl>
                                              <p:charRg st="0" end="74"/>
                                            </p:txEl>
                                          </p:spTgt>
                                        </p:tgtEl>
                                      </p:cBhvr>
                                    </p:animEffect>
                                  </p:childTnLst>
                                </p:cTn>
                              </p:par>
                              <p:par>
                                <p:cTn fill="hold" grpId="0" id="13" nodeType="withEffect" presetClass="entr" presetID="10" presetSubtype="0">
                                  <p:stCondLst>
                                    <p:cond delay="0"/>
                                  </p:stCondLst>
                                  <p:childTnLst>
                                    <p:set>
                                      <p:cBhvr>
                                        <p:cTn dur="1" fill="hold" id="14">
                                          <p:stCondLst>
                                            <p:cond delay="0"/>
                                          </p:stCondLst>
                                        </p:cTn>
                                        <p:tgtEl>
                                          <p:spTgt spid="1048658">
                                            <p:txEl>
                                              <p:charRg st="74" end="186"/>
                                            </p:txEl>
                                          </p:spTgt>
                                        </p:tgtEl>
                                        <p:attrNameLst>
                                          <p:attrName>style.visibility</p:attrName>
                                        </p:attrNameLst>
                                      </p:cBhvr>
                                      <p:to>
                                        <p:strVal val="visible"/>
                                      </p:to>
                                    </p:set>
                                    <p:animEffect transition="in" filter="fade">
                                      <p:cBhvr>
                                        <p:cTn dur="2000" id="15"/>
                                        <p:tgtEl>
                                          <p:spTgt spid="1048658">
                                            <p:txEl>
                                              <p:charRg st="74" end="186"/>
                                            </p:txEl>
                                          </p:spTgt>
                                        </p:tgtEl>
                                      </p:cBhvr>
                                    </p:animEffect>
                                  </p:childTnLst>
                                </p:cTn>
                              </p:par>
                              <p:par>
                                <p:cTn fill="hold" grpId="0" id="16" nodeType="withEffect" presetClass="entr" presetID="10" presetSubtype="0">
                                  <p:stCondLst>
                                    <p:cond delay="0"/>
                                  </p:stCondLst>
                                  <p:childTnLst>
                                    <p:set>
                                      <p:cBhvr>
                                        <p:cTn dur="1" fill="hold" id="17">
                                          <p:stCondLst>
                                            <p:cond delay="0"/>
                                          </p:stCondLst>
                                        </p:cTn>
                                        <p:tgtEl>
                                          <p:spTgt spid="1048658">
                                            <p:txEl>
                                              <p:charRg st="186" end="295"/>
                                            </p:txEl>
                                          </p:spTgt>
                                        </p:tgtEl>
                                        <p:attrNameLst>
                                          <p:attrName>style.visibility</p:attrName>
                                        </p:attrNameLst>
                                      </p:cBhvr>
                                      <p:to>
                                        <p:strVal val="visible"/>
                                      </p:to>
                                    </p:set>
                                    <p:animEffect transition="in" filter="fade">
                                      <p:cBhvr>
                                        <p:cTn dur="2000" id="18"/>
                                        <p:tgtEl>
                                          <p:spTgt spid="1048658">
                                            <p:txEl>
                                              <p:charRg st="186" end="29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8" grpId="0" uiExpand="0" build="p" bldLvl="1"/>
    </p:bldLst>
  </p:timing>
</p:sld>
</file>

<file path=ppt/slides/slide41.xml><?xml version="1.0" encoding="utf-8"?>
<p:sld xmlns:a="http://schemas.openxmlformats.org/drawingml/2006/main" xmlns:r="http://schemas.openxmlformats.org/officeDocument/2006/relationships" xmlns:p="http://schemas.openxmlformats.org/presentationml/2006/main" showMasterSp="1">
  <p:cSld>
    <p:spTree>
      <p:nvGrpSpPr>
        <p:cNvPr id="167" name=""/>
        <p:cNvGrpSpPr/>
        <p:nvPr/>
      </p:nvGrpSpPr>
      <p:grpSpPr>
        <a:xfrm rot="0">
          <a:off x="0" y="0"/>
          <a:ext cx="0" cy="0"/>
          <a:chOff x="0" y="0"/>
          <a:chExt cx="0" cy="0"/>
        </a:xfrm>
      </p:grpSpPr>
      <p:sp>
        <p:nvSpPr>
          <p:cNvPr id="1048659" name=""/>
          <p:cNvSpPr/>
          <p:nvPr>
            <p:ph type="body" sz="full" idx="4294967295"/>
          </p:nvPr>
        </p:nvSpPr>
        <p:spPr>
          <a:xfrm rot="0">
            <a:off x="0" y="1371600"/>
            <a:ext cx="8229600" cy="5257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sz="2400" lang="zh-CN"/>
              <a:t>4 - </a:t>
            </a:r>
            <a:r>
              <a:t>Chemical transmitters - all autonomic neurons are either cholinergic or adrenergic </a:t>
            </a:r>
          </a:p>
          <a:p>
            <a:pPr algn="just" eaLnBrk="1" hangingPunct="1" latinLnBrk="1" lvl="1"/>
            <a:r>
              <a:t>cholinergic neurons - use acetylcholine as a neurotransmitter </a:t>
            </a:r>
          </a:p>
          <a:p>
            <a:pPr algn="just" eaLnBrk="1" hangingPunct="1" latinLnBrk="1" lvl="2"/>
            <a:r>
              <a:rPr sz="2800"/>
              <a:t>includes all preganglionic neurons (both sympathetic &amp; parasympathetic divisions),</a:t>
            </a:r>
          </a:p>
          <a:p>
            <a:pPr algn="just" eaLnBrk="1" hangingPunct="1" latinLnBrk="1" lvl="2"/>
            <a:r>
              <a:rPr sz="2800"/>
              <a:t> all parasympathetic postganglionic neurons, plus the sympathetic postganglionic neurons that supply the sweat glands</a:t>
            </a:r>
            <a:r>
              <a:t>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59">
                                            <p:txEl>
                                              <p:charRg st="0" end="88"/>
                                            </p:txEl>
                                          </p:spTgt>
                                        </p:tgtEl>
                                        <p:attrNameLst>
                                          <p:attrName>style.visibility</p:attrName>
                                        </p:attrNameLst>
                                      </p:cBhvr>
                                      <p:to>
                                        <p:strVal val="visible"/>
                                      </p:to>
                                    </p:set>
                                    <p:animEffect transition="in" filter="fade">
                                      <p:cBhvr>
                                        <p:cTn dur="2000" id="12"/>
                                        <p:tgtEl>
                                          <p:spTgt spid="1048659">
                                            <p:txEl>
                                              <p:charRg st="0" end="88"/>
                                            </p:txEl>
                                          </p:spTgt>
                                        </p:tgtEl>
                                      </p:cBhvr>
                                    </p:animEffect>
                                  </p:childTnLst>
                                </p:cTn>
                              </p:par>
                              <p:par>
                                <p:cTn fill="hold" grpId="0" id="13" nodeType="withEffect" presetClass="entr" presetID="10" presetSubtype="0">
                                  <p:stCondLst>
                                    <p:cond delay="0"/>
                                  </p:stCondLst>
                                  <p:childTnLst>
                                    <p:set>
                                      <p:cBhvr>
                                        <p:cTn dur="1" fill="hold" id="14">
                                          <p:stCondLst>
                                            <p:cond delay="0"/>
                                          </p:stCondLst>
                                        </p:cTn>
                                        <p:tgtEl>
                                          <p:spTgt spid="1048659">
                                            <p:txEl>
                                              <p:charRg st="88" end="151"/>
                                            </p:txEl>
                                          </p:spTgt>
                                        </p:tgtEl>
                                        <p:attrNameLst>
                                          <p:attrName>style.visibility</p:attrName>
                                        </p:attrNameLst>
                                      </p:cBhvr>
                                      <p:to>
                                        <p:strVal val="visible"/>
                                      </p:to>
                                    </p:set>
                                    <p:animEffect transition="in" filter="fade">
                                      <p:cBhvr>
                                        <p:cTn dur="2000" id="15"/>
                                        <p:tgtEl>
                                          <p:spTgt spid="1048659">
                                            <p:txEl>
                                              <p:charRg st="88" end="151"/>
                                            </p:txEl>
                                          </p:spTgt>
                                        </p:tgtEl>
                                      </p:cBhvr>
                                    </p:animEffect>
                                  </p:childTnLst>
                                </p:cTn>
                              </p:par>
                              <p:par>
                                <p:cTn fill="hold" grpId="0" id="16" nodeType="withEffect" presetClass="entr" presetID="10" presetSubtype="0">
                                  <p:stCondLst>
                                    <p:cond delay="0"/>
                                  </p:stCondLst>
                                  <p:childTnLst>
                                    <p:set>
                                      <p:cBhvr>
                                        <p:cTn dur="1" fill="hold" id="17">
                                          <p:stCondLst>
                                            <p:cond delay="0"/>
                                          </p:stCondLst>
                                        </p:cTn>
                                        <p:tgtEl>
                                          <p:spTgt spid="1048659">
                                            <p:txEl>
                                              <p:charRg st="151" end="234"/>
                                            </p:txEl>
                                          </p:spTgt>
                                        </p:tgtEl>
                                        <p:attrNameLst>
                                          <p:attrName>style.visibility</p:attrName>
                                        </p:attrNameLst>
                                      </p:cBhvr>
                                      <p:to>
                                        <p:strVal val="visible"/>
                                      </p:to>
                                    </p:set>
                                    <p:animEffect transition="in" filter="fade">
                                      <p:cBhvr>
                                        <p:cTn dur="2000" id="18"/>
                                        <p:tgtEl>
                                          <p:spTgt spid="1048659">
                                            <p:txEl>
                                              <p:charRg st="151" end="234"/>
                                            </p:txEl>
                                          </p:spTgt>
                                        </p:tgtEl>
                                      </p:cBhvr>
                                    </p:animEffect>
                                  </p:childTnLst>
                                </p:cTn>
                              </p:par>
                              <p:par>
                                <p:cTn fill="hold" grpId="0" id="19" nodeType="withEffect" presetClass="entr" presetID="10" presetSubtype="0">
                                  <p:stCondLst>
                                    <p:cond delay="0"/>
                                  </p:stCondLst>
                                  <p:childTnLst>
                                    <p:set>
                                      <p:cBhvr>
                                        <p:cTn dur="1" fill="hold" id="20">
                                          <p:stCondLst>
                                            <p:cond delay="0"/>
                                          </p:stCondLst>
                                        </p:cTn>
                                        <p:tgtEl>
                                          <p:spTgt spid="1048659">
                                            <p:txEl>
                                              <p:charRg st="234" end="353"/>
                                            </p:txEl>
                                          </p:spTgt>
                                        </p:tgtEl>
                                        <p:attrNameLst>
                                          <p:attrName>style.visibility</p:attrName>
                                        </p:attrNameLst>
                                      </p:cBhvr>
                                      <p:to>
                                        <p:strVal val="visible"/>
                                      </p:to>
                                    </p:set>
                                    <p:animEffect transition="in" filter="fade">
                                      <p:cBhvr>
                                        <p:cTn dur="2000" id="21"/>
                                        <p:tgtEl>
                                          <p:spTgt spid="1048659">
                                            <p:txEl>
                                              <p:charRg st="234" end="35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9" grpId="0" uiExpand="0" build="p" bldLvl="1"/>
    </p:bldLst>
  </p:timing>
</p:sld>
</file>

<file path=ppt/slides/slide42.xml><?xml version="1.0" encoding="utf-8"?>
<p:sld xmlns:a="http://schemas.openxmlformats.org/drawingml/2006/main" xmlns:r="http://schemas.openxmlformats.org/officeDocument/2006/relationships" xmlns:p="http://schemas.openxmlformats.org/presentationml/2006/main" showMasterSp="1">
  <p:cSld>
    <p:spTree>
      <p:nvGrpSpPr>
        <p:cNvPr id="168" name=""/>
        <p:cNvGrpSpPr/>
        <p:nvPr/>
      </p:nvGrpSpPr>
      <p:grpSpPr>
        <a:xfrm rot="0">
          <a:off x="0" y="0"/>
          <a:ext cx="0" cy="0"/>
          <a:chOff x="0" y="0"/>
          <a:chExt cx="0" cy="0"/>
        </a:xfrm>
      </p:grpSpPr>
      <p:sp>
        <p:nvSpPr>
          <p:cNvPr id="1048660"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indent="0" latinLnBrk="1" lvl="1" marL="519112"/>
            <a:r>
              <a:rPr altLang="en-US" lang="zh-CN"/>
              <a:t>adrenergic neurons - used norepinephrine (also called noradrenalin) as a neurotransmitter </a:t>
            </a:r>
          </a:p>
          <a:p>
            <a:pPr eaLnBrk="1" hangingPunct="1" indent="342900" latinLnBrk="1" lvl="2" marL="633412"/>
            <a:r>
              <a:rPr sz="2800"/>
              <a:t>includes all postganglionic sympathetic neurons (except those that go to the sweat glands)</a:t>
            </a:r>
          </a:p>
          <a:p>
            <a:pPr eaLnBrk="1" hangingPunct="1" indent="-404812" latinLnBrk="1" lvl="0" marL="404812"/>
            <a:r>
              <a:t>5 - Functions of the Autonomic Nervous System: </a:t>
            </a:r>
          </a:p>
          <a:p>
            <a:pPr eaLnBrk="1" hangingPunct="1" indent="0" latinLnBrk="1" lvl="1" marL="519112"/>
            <a:r>
              <a:t>Sympathetic division - prepares the body for strenuous physical activity in stressful situations.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60">
                                            <p:txEl>
                                              <p:charRg st="0" end="91"/>
                                            </p:txEl>
                                          </p:spTgt>
                                        </p:tgtEl>
                                        <p:attrNameLst>
                                          <p:attrName>style.visibility</p:attrName>
                                        </p:attrNameLst>
                                      </p:cBhvr>
                                      <p:to>
                                        <p:strVal val="visible"/>
                                      </p:to>
                                    </p:set>
                                    <p:animEffect transition="in" filter="fade">
                                      <p:cBhvr>
                                        <p:cTn dur="2000" id="12"/>
                                        <p:tgtEl>
                                          <p:spTgt spid="1048660">
                                            <p:txEl>
                                              <p:charRg st="0" end="91"/>
                                            </p:txEl>
                                          </p:spTgt>
                                        </p:tgtEl>
                                      </p:cBhvr>
                                    </p:animEffect>
                                  </p:childTnLst>
                                </p:cTn>
                              </p:par>
                              <p:par>
                                <p:cTn fill="hold" grpId="0" id="13" nodeType="withEffect" presetClass="entr" presetID="10" presetSubtype="0">
                                  <p:stCondLst>
                                    <p:cond delay="0"/>
                                  </p:stCondLst>
                                  <p:childTnLst>
                                    <p:set>
                                      <p:cBhvr>
                                        <p:cTn dur="1" fill="hold" id="14">
                                          <p:stCondLst>
                                            <p:cond delay="0"/>
                                          </p:stCondLst>
                                        </p:cTn>
                                        <p:tgtEl>
                                          <p:spTgt spid="1048660">
                                            <p:txEl>
                                              <p:charRg st="91" end="182"/>
                                            </p:txEl>
                                          </p:spTgt>
                                        </p:tgtEl>
                                        <p:attrNameLst>
                                          <p:attrName>style.visibility</p:attrName>
                                        </p:attrNameLst>
                                      </p:cBhvr>
                                      <p:to>
                                        <p:strVal val="visible"/>
                                      </p:to>
                                    </p:set>
                                    <p:animEffect transition="in" filter="fade">
                                      <p:cBhvr>
                                        <p:cTn dur="2000" id="15"/>
                                        <p:tgtEl>
                                          <p:spTgt spid="1048660">
                                            <p:txEl>
                                              <p:charRg st="91" end="182"/>
                                            </p:txEl>
                                          </p:spTgt>
                                        </p:tgtEl>
                                      </p:cBhvr>
                                    </p:animEffect>
                                  </p:childTnLst>
                                </p:cTn>
                              </p:par>
                            </p:childTnLst>
                          </p:cTn>
                        </p:par>
                      </p:childTnLst>
                    </p:cTn>
                  </p:par>
                  <p:par>
                    <p:cTn fill="hold" id="16" nodeType="clickPar">
                      <p:stCondLst>
                        <p:cond delay="indefinite"/>
                      </p:stCondLst>
                      <p:childTnLst>
                        <p:par>
                          <p:cTn fill="hold" id="17" nodeType="withGroup">
                            <p:stCondLst>
                              <p:cond delay="0"/>
                            </p:stCondLst>
                            <p:childTnLst>
                              <p:par>
                                <p:cTn fill="hold" grpId="0" id="18" nodeType="clickEffect" presetClass="entr" presetID="10" presetSubtype="0">
                                  <p:stCondLst>
                                    <p:cond delay="0"/>
                                  </p:stCondLst>
                                  <p:childTnLst>
                                    <p:set>
                                      <p:cBhvr>
                                        <p:cTn dur="1" fill="hold" id="19">
                                          <p:stCondLst>
                                            <p:cond delay="0"/>
                                          </p:stCondLst>
                                        </p:cTn>
                                        <p:tgtEl>
                                          <p:spTgt spid="1048660">
                                            <p:txEl>
                                              <p:charRg st="182" end="230"/>
                                            </p:txEl>
                                          </p:spTgt>
                                        </p:tgtEl>
                                        <p:attrNameLst>
                                          <p:attrName>style.visibility</p:attrName>
                                        </p:attrNameLst>
                                      </p:cBhvr>
                                      <p:to>
                                        <p:strVal val="visible"/>
                                      </p:to>
                                    </p:set>
                                    <p:animEffect transition="in" filter="fade">
                                      <p:cBhvr>
                                        <p:cTn dur="2000" id="20"/>
                                        <p:tgtEl>
                                          <p:spTgt spid="1048660">
                                            <p:txEl>
                                              <p:charRg st="182" end="230"/>
                                            </p:txEl>
                                          </p:spTgt>
                                        </p:tgtEl>
                                      </p:cBhvr>
                                    </p:animEffect>
                                  </p:childTnLst>
                                </p:cTn>
                              </p:par>
                              <p:par>
                                <p:cTn fill="hold" grpId="0" id="21" nodeType="withEffect" presetClass="entr" presetID="10" presetSubtype="0">
                                  <p:stCondLst>
                                    <p:cond delay="0"/>
                                  </p:stCondLst>
                                  <p:childTnLst>
                                    <p:set>
                                      <p:cBhvr>
                                        <p:cTn dur="1" fill="hold" id="22">
                                          <p:stCondLst>
                                            <p:cond delay="0"/>
                                          </p:stCondLst>
                                        </p:cTn>
                                        <p:tgtEl>
                                          <p:spTgt spid="1048660">
                                            <p:txEl>
                                              <p:charRg st="230" end="329"/>
                                            </p:txEl>
                                          </p:spTgt>
                                        </p:tgtEl>
                                        <p:attrNameLst>
                                          <p:attrName>style.visibility</p:attrName>
                                        </p:attrNameLst>
                                      </p:cBhvr>
                                      <p:to>
                                        <p:strVal val="visible"/>
                                      </p:to>
                                    </p:set>
                                    <p:animEffect transition="in" filter="fade">
                                      <p:cBhvr>
                                        <p:cTn dur="2000" id="23"/>
                                        <p:tgtEl>
                                          <p:spTgt spid="1048660">
                                            <p:txEl>
                                              <p:charRg st="230" end="32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0" grpId="0" uiExpand="0" build="p" bldLvl="1"/>
    </p:bldLst>
  </p:timing>
</p:sld>
</file>

<file path=ppt/slides/slide43.xml><?xml version="1.0" encoding="utf-8"?>
<p:sld xmlns:a="http://schemas.openxmlformats.org/drawingml/2006/main" xmlns:r="http://schemas.openxmlformats.org/officeDocument/2006/relationships" xmlns:p="http://schemas.openxmlformats.org/presentationml/2006/main" showMasterSp="1">
  <p:cSld>
    <p:spTree>
      <p:nvGrpSpPr>
        <p:cNvPr id="169" name=""/>
        <p:cNvGrpSpPr/>
        <p:nvPr/>
      </p:nvGrpSpPr>
      <p:grpSpPr>
        <a:xfrm rot="0">
          <a:off x="0" y="0"/>
          <a:ext cx="0" cy="0"/>
          <a:chOff x="0" y="0"/>
          <a:chExt cx="0" cy="0"/>
        </a:xfrm>
      </p:grpSpPr>
      <p:sp>
        <p:nvSpPr>
          <p:cNvPr id="1048661"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1"/>
            <a:r>
              <a:rPr altLang="en-US" lang="zh-CN"/>
              <a:t>This response is often referred to as the 'fight-or-flight' response because the sympathetic division prepares the body to fight against or flee from a threat. </a:t>
            </a:r>
          </a:p>
          <a:p>
            <a:pPr algn="just" eaLnBrk="1" hangingPunct="1" latinLnBrk="1" lvl="2"/>
          </a:p>
          <a:p>
            <a:pPr algn="just" eaLnBrk="1" hangingPunct="1" latinLnBrk="1" lvl="1"/>
            <a:r>
              <a:t>parasympathetic division - regulates important body functions such as digestion &amp; 'slows down' the body after a 'flight-or-flight' response ('rest &amp; digest')</a:t>
            </a:r>
          </a:p>
          <a:p>
            <a:pPr algn="just" eaLnBrk="1" hangingPunct="1" latinLnBrk="1" lvl="1">
              <a:buFontTx/>
              <a:buNone/>
            </a:pPr>
          </a:p>
          <a:p>
            <a:pPr algn="just" eaLnBrk="1" hangingPunct="1" latinLnBrk="1" lvl="1"/>
            <a:r>
              <a:t>6 - Control of Autonomic Nervous System - primary control center is the hypothalamus </a:t>
            </a:r>
          </a:p>
          <a:p>
            <a:pPr algn="just" eaLnBrk="1" hangingPunct="1" latinLnBrk="1" lvl="0"/>
            <a:endParaRPr sz="2400"/>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61">
                                            <p:txEl>
                                              <p:charRg st="0" end="161"/>
                                            </p:txEl>
                                          </p:spTgt>
                                        </p:tgtEl>
                                        <p:attrNameLst>
                                          <p:attrName>style.visibility</p:attrName>
                                        </p:attrNameLst>
                                      </p:cBhvr>
                                      <p:to>
                                        <p:strVal val="visible"/>
                                      </p:to>
                                    </p:set>
                                    <p:animEffect transition="in" filter="fade">
                                      <p:cBhvr>
                                        <p:cTn dur="2000" id="12"/>
                                        <p:tgtEl>
                                          <p:spTgt spid="1048661">
                                            <p:txEl>
                                              <p:charRg st="0" end="161"/>
                                            </p:txEl>
                                          </p:spTgt>
                                        </p:tgtEl>
                                      </p:cBhvr>
                                    </p:animEffect>
                                  </p:childTnLst>
                                </p:cTn>
                              </p:par>
                              <p:par>
                                <p:cTn fill="hold" grpId="0" id="13" nodeType="withEffect" presetClass="entr" presetID="10" presetSubtype="0">
                                  <p:stCondLst>
                                    <p:cond delay="0"/>
                                  </p:stCondLst>
                                  <p:childTnLst>
                                    <p:set>
                                      <p:cBhvr>
                                        <p:cTn dur="1" fill="hold" id="14">
                                          <p:stCondLst>
                                            <p:cond delay="0"/>
                                          </p:stCondLst>
                                        </p:cTn>
                                        <p:tgtEl>
                                          <p:spTgt spid="1048661">
                                            <p:txEl>
                                              <p:charRg st="162" end="320"/>
                                            </p:txEl>
                                          </p:spTgt>
                                        </p:tgtEl>
                                        <p:attrNameLst>
                                          <p:attrName>style.visibility</p:attrName>
                                        </p:attrNameLst>
                                      </p:cBhvr>
                                      <p:to>
                                        <p:strVal val="visible"/>
                                      </p:to>
                                    </p:set>
                                    <p:animEffect transition="in" filter="fade">
                                      <p:cBhvr>
                                        <p:cTn dur="2000" id="15"/>
                                        <p:tgtEl>
                                          <p:spTgt spid="1048661">
                                            <p:txEl>
                                              <p:charRg st="162" end="320"/>
                                            </p:txEl>
                                          </p:spTgt>
                                        </p:tgtEl>
                                      </p:cBhvr>
                                    </p:animEffect>
                                  </p:childTnLst>
                                </p:cTn>
                              </p:par>
                              <p:par>
                                <p:cTn fill="hold" grpId="0" id="16" nodeType="withEffect" presetClass="entr" presetID="10" presetSubtype="0">
                                  <p:stCondLst>
                                    <p:cond delay="0"/>
                                  </p:stCondLst>
                                  <p:childTnLst>
                                    <p:set>
                                      <p:cBhvr>
                                        <p:cTn dur="1" fill="hold" id="17">
                                          <p:stCondLst>
                                            <p:cond delay="0"/>
                                          </p:stCondLst>
                                        </p:cTn>
                                        <p:tgtEl>
                                          <p:spTgt spid="1048661">
                                            <p:txEl>
                                              <p:charRg st="321" end="407"/>
                                            </p:txEl>
                                          </p:spTgt>
                                        </p:tgtEl>
                                        <p:attrNameLst>
                                          <p:attrName>style.visibility</p:attrName>
                                        </p:attrNameLst>
                                      </p:cBhvr>
                                      <p:to>
                                        <p:strVal val="visible"/>
                                      </p:to>
                                    </p:set>
                                    <p:animEffect transition="in" filter="fade">
                                      <p:cBhvr>
                                        <p:cTn dur="2000" id="18"/>
                                        <p:tgtEl>
                                          <p:spTgt spid="1048661">
                                            <p:txEl>
                                              <p:charRg st="321" end="40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1" grpId="0" uiExpand="0" build="p" bldLvl="1"/>
    </p:bldLst>
  </p:timing>
</p:sld>
</file>

<file path=ppt/slides/slide44.xml><?xml version="1.0" encoding="utf-8"?>
<p:sld xmlns:a="http://schemas.openxmlformats.org/drawingml/2006/main" xmlns:r="http://schemas.openxmlformats.org/officeDocument/2006/relationships" xmlns:p="http://schemas.openxmlformats.org/presentationml/2006/main" showMasterSp="1">
  <p:cSld>
    <p:spTree>
      <p:nvGrpSpPr>
        <p:cNvPr id="170" name=""/>
        <p:cNvGrpSpPr/>
        <p:nvPr/>
      </p:nvGrpSpPr>
      <p:grpSpPr>
        <a:xfrm rot="0">
          <a:off x="0" y="0"/>
          <a:ext cx="0" cy="0"/>
          <a:chOff x="0" y="0"/>
          <a:chExt cx="0" cy="0"/>
        </a:xfrm>
      </p:grpSpPr>
      <p:pic>
        <p:nvPicPr>
          <p:cNvPr id="2097160" name=""/>
          <p:cNvPicPr>
            <a:picLocks/>
          </p:cNvPicPr>
          <p:nvPr/>
        </p:nvPicPr>
        <p:blipFill>
          <a:blip xmlns:r="http://schemas.openxmlformats.org/officeDocument/2006/relationships" r:embed="rId1"/>
          <a:srcRect l="0" t="0" r="0" b="0"/>
          <a:stretch>
            <a:fillRect/>
          </a:stretch>
        </p:blipFill>
        <p:spPr>
          <a:xfrm rot="0">
            <a:off x="1143000" y="304800"/>
            <a:ext cx="6737350" cy="5510212"/>
          </a:xfrm>
          <a:prstGeom prst="rect"/>
          <a:noFill/>
          <a:ln>
            <a:noFill/>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1">
  <p:cSld>
    <p:spTree>
      <p:nvGrpSpPr>
        <p:cNvPr id="171" name=""/>
        <p:cNvGrpSpPr/>
        <p:nvPr/>
      </p:nvGrpSpPr>
      <p:grpSpPr>
        <a:xfrm rot="0">
          <a:off x="0" y="0"/>
          <a:ext cx="0" cy="0"/>
          <a:chOff x="0" y="0"/>
          <a:chExt cx="0" cy="0"/>
        </a:xfrm>
      </p:grpSpPr>
      <p:sp>
        <p:nvSpPr>
          <p:cNvPr id="1048662"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lang="zh-CN"/>
              <a:t>Brain Neurotransmitters</a:t>
            </a:r>
            <a:r>
              <a:t> </a:t>
            </a:r>
          </a:p>
        </p:txBody>
      </p:sp>
      <p:sp>
        <p:nvSpPr>
          <p:cNvPr id="1048663" name=""/>
          <p:cNvSpPr/>
          <p:nvPr>
            <p:ph type="body" sz="full" idx="4294967295"/>
          </p:nvPr>
        </p:nvSpPr>
        <p:spPr>
          <a:xfrm rot="0">
            <a:off x="0" y="1371600"/>
            <a:ext cx="8229600" cy="4525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lnSpc>
                <a:spcPct val="70000"/>
              </a:lnSpc>
            </a:pPr>
            <a:r>
              <a:rPr altLang="en-US" lang="zh-CN"/>
              <a:t>The major neurotransmitters include;</a:t>
            </a:r>
          </a:p>
          <a:p>
            <a:pPr eaLnBrk="1" hangingPunct="1" latinLnBrk="1" lvl="0">
              <a:lnSpc>
                <a:spcPct val="70000"/>
              </a:lnSpc>
            </a:pPr>
            <a:r>
              <a:rPr altLang="en-US" lang="zh-CN"/>
              <a:t>epinephrine, </a:t>
            </a:r>
          </a:p>
          <a:p>
            <a:pPr eaLnBrk="1" hangingPunct="1" latinLnBrk="1" lvl="0">
              <a:lnSpc>
                <a:spcPct val="70000"/>
              </a:lnSpc>
            </a:pPr>
            <a:r>
              <a:rPr altLang="en-US" lang="zh-CN"/>
              <a:t>norepinephrine </a:t>
            </a:r>
          </a:p>
          <a:p>
            <a:pPr eaLnBrk="1" hangingPunct="1" latinLnBrk="1" lvl="0">
              <a:lnSpc>
                <a:spcPct val="70000"/>
              </a:lnSpc>
            </a:pPr>
            <a:r>
              <a:rPr altLang="en-US" lang="zh-CN"/>
              <a:t>Dopamine</a:t>
            </a:r>
          </a:p>
          <a:p>
            <a:pPr eaLnBrk="1" hangingPunct="1" latinLnBrk="1" lvl="0">
              <a:lnSpc>
                <a:spcPct val="70000"/>
              </a:lnSpc>
            </a:pPr>
            <a:r>
              <a:rPr altLang="en-US" lang="zh-CN"/>
              <a:t>acetycholine, </a:t>
            </a:r>
          </a:p>
          <a:p>
            <a:pPr eaLnBrk="1" hangingPunct="1" latinLnBrk="1" lvl="0">
              <a:lnSpc>
                <a:spcPct val="70000"/>
              </a:lnSpc>
            </a:pPr>
            <a:r>
              <a:rPr altLang="en-US" lang="zh-CN"/>
              <a:t>Glycine,</a:t>
            </a:r>
          </a:p>
          <a:p>
            <a:pPr eaLnBrk="1" hangingPunct="1" latinLnBrk="1" lvl="0">
              <a:lnSpc>
                <a:spcPct val="70000"/>
              </a:lnSpc>
            </a:pPr>
            <a:r>
              <a:rPr altLang="en-US" lang="zh-CN"/>
              <a:t>Gamma-Aminobutyric Acid (GABA), </a:t>
            </a:r>
          </a:p>
          <a:p>
            <a:pPr eaLnBrk="1" hangingPunct="1" latinLnBrk="1" lvl="0">
              <a:lnSpc>
                <a:spcPct val="70000"/>
              </a:lnSpc>
            </a:pPr>
            <a:r>
              <a:rPr altLang="en-US" lang="zh-CN"/>
              <a:t>Glutamate, </a:t>
            </a:r>
          </a:p>
          <a:p>
            <a:pPr eaLnBrk="1" hangingPunct="1" latinLnBrk="1" lvl="0">
              <a:lnSpc>
                <a:spcPct val="70000"/>
              </a:lnSpc>
            </a:pPr>
            <a:r>
              <a:rPr altLang="en-US" lang="zh-CN"/>
              <a:t>Serotonin, </a:t>
            </a:r>
          </a:p>
          <a:p>
            <a:pPr eaLnBrk="1" hangingPunct="1" latinLnBrk="1" lvl="0">
              <a:lnSpc>
                <a:spcPct val="70000"/>
              </a:lnSpc>
            </a:pPr>
            <a:r>
              <a:rPr altLang="en-US" lang="zh-CN"/>
              <a:t>Neuropeptides</a:t>
            </a:r>
          </a:p>
          <a:p>
            <a:pPr eaLnBrk="1" hangingPunct="1" latinLnBrk="1" lvl="0">
              <a:lnSpc>
                <a:spcPct val="70000"/>
              </a:lnSpc>
            </a:pPr>
            <a:endParaRPr altLang="en-US" lang="zh-CN"/>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62"/>
                                        </p:tgtEl>
                                        <p:attrNameLst>
                                          <p:attrName>style.visibility</p:attrName>
                                        </p:attrNameLst>
                                      </p:cBhvr>
                                      <p:to>
                                        <p:strVal val="visible"/>
                                      </p:to>
                                    </p:set>
                                    <p:animEffect transition="in" filter="fade">
                                      <p:cBhvr>
                                        <p:cTn dur="2000" id="7"/>
                                        <p:tgtEl>
                                          <p:spTgt spid="1048662"/>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63">
                                            <p:txEl>
                                              <p:charRg st="0" end="37"/>
                                            </p:txEl>
                                          </p:spTgt>
                                        </p:tgtEl>
                                        <p:attrNameLst>
                                          <p:attrName>style.visibility</p:attrName>
                                        </p:attrNameLst>
                                      </p:cBhvr>
                                      <p:to>
                                        <p:strVal val="visible"/>
                                      </p:to>
                                    </p:set>
                                    <p:animEffect transition="in" filter="fade">
                                      <p:cBhvr>
                                        <p:cTn dur="2000" id="12"/>
                                        <p:tgtEl>
                                          <p:spTgt spid="1048663">
                                            <p:txEl>
                                              <p:charRg st="0" end="37"/>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63">
                                            <p:txEl>
                                              <p:charRg st="37" end="51"/>
                                            </p:txEl>
                                          </p:spTgt>
                                        </p:tgtEl>
                                        <p:attrNameLst>
                                          <p:attrName>style.visibility</p:attrName>
                                        </p:attrNameLst>
                                      </p:cBhvr>
                                      <p:to>
                                        <p:strVal val="visible"/>
                                      </p:to>
                                    </p:set>
                                    <p:animEffect transition="in" filter="fade">
                                      <p:cBhvr>
                                        <p:cTn dur="2000" id="17"/>
                                        <p:tgtEl>
                                          <p:spTgt spid="1048663">
                                            <p:txEl>
                                              <p:charRg st="37" end="51"/>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63">
                                            <p:txEl>
                                              <p:charRg st="51" end="67"/>
                                            </p:txEl>
                                          </p:spTgt>
                                        </p:tgtEl>
                                        <p:attrNameLst>
                                          <p:attrName>style.visibility</p:attrName>
                                        </p:attrNameLst>
                                      </p:cBhvr>
                                      <p:to>
                                        <p:strVal val="visible"/>
                                      </p:to>
                                    </p:set>
                                    <p:animEffect transition="in" filter="fade">
                                      <p:cBhvr>
                                        <p:cTn dur="2000" id="22"/>
                                        <p:tgtEl>
                                          <p:spTgt spid="1048663">
                                            <p:txEl>
                                              <p:charRg st="51" end="67"/>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63">
                                            <p:txEl>
                                              <p:charRg st="67" end="76"/>
                                            </p:txEl>
                                          </p:spTgt>
                                        </p:tgtEl>
                                        <p:attrNameLst>
                                          <p:attrName>style.visibility</p:attrName>
                                        </p:attrNameLst>
                                      </p:cBhvr>
                                      <p:to>
                                        <p:strVal val="visible"/>
                                      </p:to>
                                    </p:set>
                                    <p:animEffect transition="in" filter="fade">
                                      <p:cBhvr>
                                        <p:cTn dur="2000" id="27"/>
                                        <p:tgtEl>
                                          <p:spTgt spid="1048663">
                                            <p:txEl>
                                              <p:charRg st="67" end="76"/>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63">
                                            <p:txEl>
                                              <p:charRg st="76" end="91"/>
                                            </p:txEl>
                                          </p:spTgt>
                                        </p:tgtEl>
                                        <p:attrNameLst>
                                          <p:attrName>style.visibility</p:attrName>
                                        </p:attrNameLst>
                                      </p:cBhvr>
                                      <p:to>
                                        <p:strVal val="visible"/>
                                      </p:to>
                                    </p:set>
                                    <p:animEffect transition="in" filter="fade">
                                      <p:cBhvr>
                                        <p:cTn dur="2000" id="32"/>
                                        <p:tgtEl>
                                          <p:spTgt spid="1048663">
                                            <p:txEl>
                                              <p:charRg st="76" end="91"/>
                                            </p:txEl>
                                          </p:spTgt>
                                        </p:tgtEl>
                                      </p:cBhvr>
                                    </p:animEffect>
                                  </p:childTnLst>
                                </p:cTn>
                              </p:par>
                            </p:childTnLst>
                          </p:cTn>
                        </p:par>
                      </p:childTnLst>
                    </p:cTn>
                  </p:par>
                  <p:par>
                    <p:cTn fill="hold" id="33" nodeType="clickPar">
                      <p:stCondLst>
                        <p:cond delay="indefinite"/>
                      </p:stCondLst>
                      <p:childTnLst>
                        <p:par>
                          <p:cTn fill="hold" id="34" nodeType="withGroup">
                            <p:stCondLst>
                              <p:cond delay="0"/>
                            </p:stCondLst>
                            <p:childTnLst>
                              <p:par>
                                <p:cTn fill="hold" grpId="0" id="35" nodeType="clickEffect" presetClass="entr" presetID="10" presetSubtype="0">
                                  <p:stCondLst>
                                    <p:cond delay="0"/>
                                  </p:stCondLst>
                                  <p:childTnLst>
                                    <p:set>
                                      <p:cBhvr>
                                        <p:cTn dur="1" fill="hold" id="36">
                                          <p:stCondLst>
                                            <p:cond delay="0"/>
                                          </p:stCondLst>
                                        </p:cTn>
                                        <p:tgtEl>
                                          <p:spTgt spid="1048663">
                                            <p:txEl>
                                              <p:charRg st="91" end="100"/>
                                            </p:txEl>
                                          </p:spTgt>
                                        </p:tgtEl>
                                        <p:attrNameLst>
                                          <p:attrName>style.visibility</p:attrName>
                                        </p:attrNameLst>
                                      </p:cBhvr>
                                      <p:to>
                                        <p:strVal val="visible"/>
                                      </p:to>
                                    </p:set>
                                    <p:animEffect transition="in" filter="fade">
                                      <p:cBhvr>
                                        <p:cTn dur="2000" id="37"/>
                                        <p:tgtEl>
                                          <p:spTgt spid="1048663">
                                            <p:txEl>
                                              <p:charRg st="91" end="100"/>
                                            </p:txEl>
                                          </p:spTgt>
                                        </p:tgtEl>
                                      </p:cBhvr>
                                    </p:animEffect>
                                  </p:childTnLst>
                                </p:cTn>
                              </p:par>
                            </p:childTnLst>
                          </p:cTn>
                        </p:par>
                      </p:childTnLst>
                    </p:cTn>
                  </p:par>
                  <p:par>
                    <p:cTn fill="hold" id="38" nodeType="clickPar">
                      <p:stCondLst>
                        <p:cond delay="indefinite"/>
                      </p:stCondLst>
                      <p:childTnLst>
                        <p:par>
                          <p:cTn fill="hold" id="39" nodeType="withGroup">
                            <p:stCondLst>
                              <p:cond delay="0"/>
                            </p:stCondLst>
                            <p:childTnLst>
                              <p:par>
                                <p:cTn fill="hold" grpId="0" id="40" nodeType="clickEffect" presetClass="entr" presetID="10" presetSubtype="0">
                                  <p:stCondLst>
                                    <p:cond delay="0"/>
                                  </p:stCondLst>
                                  <p:childTnLst>
                                    <p:set>
                                      <p:cBhvr>
                                        <p:cTn dur="1" fill="hold" id="41">
                                          <p:stCondLst>
                                            <p:cond delay="0"/>
                                          </p:stCondLst>
                                        </p:cTn>
                                        <p:tgtEl>
                                          <p:spTgt spid="1048663">
                                            <p:txEl>
                                              <p:charRg st="100" end="133"/>
                                            </p:txEl>
                                          </p:spTgt>
                                        </p:tgtEl>
                                        <p:attrNameLst>
                                          <p:attrName>style.visibility</p:attrName>
                                        </p:attrNameLst>
                                      </p:cBhvr>
                                      <p:to>
                                        <p:strVal val="visible"/>
                                      </p:to>
                                    </p:set>
                                    <p:animEffect transition="in" filter="fade">
                                      <p:cBhvr>
                                        <p:cTn dur="2000" id="42"/>
                                        <p:tgtEl>
                                          <p:spTgt spid="1048663">
                                            <p:txEl>
                                              <p:charRg st="100" end="133"/>
                                            </p:txEl>
                                          </p:spTgt>
                                        </p:tgtEl>
                                      </p:cBhvr>
                                    </p:animEffect>
                                  </p:childTnLst>
                                </p:cTn>
                              </p:par>
                            </p:childTnLst>
                          </p:cTn>
                        </p:par>
                      </p:childTnLst>
                    </p:cTn>
                  </p:par>
                  <p:par>
                    <p:cTn fill="hold" id="43" nodeType="clickPar">
                      <p:stCondLst>
                        <p:cond delay="indefinite"/>
                      </p:stCondLst>
                      <p:childTnLst>
                        <p:par>
                          <p:cTn fill="hold" id="44" nodeType="withGroup">
                            <p:stCondLst>
                              <p:cond delay="0"/>
                            </p:stCondLst>
                            <p:childTnLst>
                              <p:par>
                                <p:cTn fill="hold" grpId="0" id="45" nodeType="clickEffect" presetClass="entr" presetID="10" presetSubtype="0">
                                  <p:stCondLst>
                                    <p:cond delay="0"/>
                                  </p:stCondLst>
                                  <p:childTnLst>
                                    <p:set>
                                      <p:cBhvr>
                                        <p:cTn dur="1" fill="hold" id="46">
                                          <p:stCondLst>
                                            <p:cond delay="0"/>
                                          </p:stCondLst>
                                        </p:cTn>
                                        <p:tgtEl>
                                          <p:spTgt spid="1048663">
                                            <p:txEl>
                                              <p:charRg st="133" end="145"/>
                                            </p:txEl>
                                          </p:spTgt>
                                        </p:tgtEl>
                                        <p:attrNameLst>
                                          <p:attrName>style.visibility</p:attrName>
                                        </p:attrNameLst>
                                      </p:cBhvr>
                                      <p:to>
                                        <p:strVal val="visible"/>
                                      </p:to>
                                    </p:set>
                                    <p:animEffect transition="in" filter="fade">
                                      <p:cBhvr>
                                        <p:cTn dur="2000" id="47"/>
                                        <p:tgtEl>
                                          <p:spTgt spid="1048663">
                                            <p:txEl>
                                              <p:charRg st="133" end="145"/>
                                            </p:txEl>
                                          </p:spTgt>
                                        </p:tgtEl>
                                      </p:cBhvr>
                                    </p:animEffect>
                                  </p:childTnLst>
                                </p:cTn>
                              </p:par>
                            </p:childTnLst>
                          </p:cTn>
                        </p:par>
                      </p:childTnLst>
                    </p:cTn>
                  </p:par>
                  <p:par>
                    <p:cTn fill="hold" id="48" nodeType="clickPar">
                      <p:stCondLst>
                        <p:cond delay="indefinite"/>
                      </p:stCondLst>
                      <p:childTnLst>
                        <p:par>
                          <p:cTn fill="hold" id="49" nodeType="withGroup">
                            <p:stCondLst>
                              <p:cond delay="0"/>
                            </p:stCondLst>
                            <p:childTnLst>
                              <p:par>
                                <p:cTn fill="hold" grpId="0" id="50" nodeType="clickEffect" presetClass="entr" presetID="10" presetSubtype="0">
                                  <p:stCondLst>
                                    <p:cond delay="0"/>
                                  </p:stCondLst>
                                  <p:childTnLst>
                                    <p:set>
                                      <p:cBhvr>
                                        <p:cTn dur="1" fill="hold" id="51">
                                          <p:stCondLst>
                                            <p:cond delay="0"/>
                                          </p:stCondLst>
                                        </p:cTn>
                                        <p:tgtEl>
                                          <p:spTgt spid="1048663">
                                            <p:txEl>
                                              <p:charRg st="145" end="157"/>
                                            </p:txEl>
                                          </p:spTgt>
                                        </p:tgtEl>
                                        <p:attrNameLst>
                                          <p:attrName>style.visibility</p:attrName>
                                        </p:attrNameLst>
                                      </p:cBhvr>
                                      <p:to>
                                        <p:strVal val="visible"/>
                                      </p:to>
                                    </p:set>
                                    <p:animEffect transition="in" filter="fade">
                                      <p:cBhvr>
                                        <p:cTn dur="2000" id="52"/>
                                        <p:tgtEl>
                                          <p:spTgt spid="1048663">
                                            <p:txEl>
                                              <p:charRg st="145" end="157"/>
                                            </p:txEl>
                                          </p:spTgt>
                                        </p:tgtEl>
                                      </p:cBhvr>
                                    </p:animEffect>
                                  </p:childTnLst>
                                </p:cTn>
                              </p:par>
                            </p:childTnLst>
                          </p:cTn>
                        </p:par>
                      </p:childTnLst>
                    </p:cTn>
                  </p:par>
                  <p:par>
                    <p:cTn fill="hold" id="53" nodeType="clickPar">
                      <p:stCondLst>
                        <p:cond delay="indefinite"/>
                      </p:stCondLst>
                      <p:childTnLst>
                        <p:par>
                          <p:cTn fill="hold" id="54" nodeType="withGroup">
                            <p:stCondLst>
                              <p:cond delay="0"/>
                            </p:stCondLst>
                            <p:childTnLst>
                              <p:par>
                                <p:cTn fill="hold" grpId="0" id="55" nodeType="clickEffect" presetClass="entr" presetID="10" presetSubtype="0">
                                  <p:stCondLst>
                                    <p:cond delay="0"/>
                                  </p:stCondLst>
                                  <p:childTnLst>
                                    <p:set>
                                      <p:cBhvr>
                                        <p:cTn dur="1" fill="hold" id="56">
                                          <p:stCondLst>
                                            <p:cond delay="0"/>
                                          </p:stCondLst>
                                        </p:cTn>
                                        <p:tgtEl>
                                          <p:spTgt spid="1048663">
                                            <p:txEl>
                                              <p:charRg st="157" end="171"/>
                                            </p:txEl>
                                          </p:spTgt>
                                        </p:tgtEl>
                                        <p:attrNameLst>
                                          <p:attrName>style.visibility</p:attrName>
                                        </p:attrNameLst>
                                      </p:cBhvr>
                                      <p:to>
                                        <p:strVal val="visible"/>
                                      </p:to>
                                    </p:set>
                                    <p:animEffect transition="in" filter="fade">
                                      <p:cBhvr>
                                        <p:cTn dur="2000" id="57"/>
                                        <p:tgtEl>
                                          <p:spTgt spid="1048663">
                                            <p:txEl>
                                              <p:charRg st="157" end="17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2" grpId="0" uiExpand="0" build="whole"/>
      <p:bldP spid="1048663" grpId="0" uiExpand="0" build="p" bldLvl="1"/>
    </p:bldLst>
  </p:timing>
</p:sld>
</file>

<file path=ppt/slides/slide46.xml><?xml version="1.0" encoding="utf-8"?>
<p:sld xmlns:a="http://schemas.openxmlformats.org/drawingml/2006/main" xmlns:r="http://schemas.openxmlformats.org/officeDocument/2006/relationships" xmlns:p="http://schemas.openxmlformats.org/presentationml/2006/main" showMasterSp="1">
  <p:cSld>
    <p:spTree>
      <p:nvGrpSpPr>
        <p:cNvPr id="172" name=""/>
        <p:cNvGrpSpPr/>
        <p:nvPr/>
      </p:nvGrpSpPr>
      <p:grpSpPr>
        <a:xfrm rot="0">
          <a:off x="0" y="0"/>
          <a:ext cx="0" cy="0"/>
          <a:chOff x="0" y="0"/>
          <a:chExt cx="0" cy="0"/>
        </a:xfrm>
      </p:grpSpPr>
      <p:sp>
        <p:nvSpPr>
          <p:cNvPr id="1048664"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Neuropeptides</a:t>
            </a:r>
          </a:p>
          <a:p>
            <a:pPr algn="just" eaLnBrk="1" hangingPunct="1" latinLnBrk="1" lvl="0"/>
            <a:r>
              <a:t>This class of neurotransmitters is composed of short chains of amino acids. </a:t>
            </a:r>
          </a:p>
          <a:p>
            <a:pPr algn="just" eaLnBrk="1" hangingPunct="1" latinLnBrk="1" lvl="0"/>
            <a:r>
              <a:t>Some of these neuropeptides, such as arginine, vasopressin and angiotensin ll, are also hormones.</a:t>
            </a:r>
          </a:p>
          <a:p>
            <a:pPr algn="just" eaLnBrk="1" hangingPunct="1" latinLnBrk="1" lvl="0"/>
            <a:r>
              <a:t>Within this class of neurotransmitters are the enkephlins and endorphins, which are sometimes, called opioid neurotransmitters.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64">
                                            <p:txEl>
                                              <p:charRg st="0" end="14"/>
                                            </p:txEl>
                                          </p:spTgt>
                                        </p:tgtEl>
                                        <p:attrNameLst>
                                          <p:attrName>style.visibility</p:attrName>
                                        </p:attrNameLst>
                                      </p:cBhvr>
                                      <p:to>
                                        <p:strVal val="visible"/>
                                      </p:to>
                                    </p:set>
                                    <p:animEffect transition="in" filter="fade">
                                      <p:cBhvr>
                                        <p:cTn dur="2000" id="12"/>
                                        <p:tgtEl>
                                          <p:spTgt spid="1048664">
                                            <p:txEl>
                                              <p:charRg st="0" end="14"/>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64">
                                            <p:txEl>
                                              <p:charRg st="14" end="91"/>
                                            </p:txEl>
                                          </p:spTgt>
                                        </p:tgtEl>
                                        <p:attrNameLst>
                                          <p:attrName>style.visibility</p:attrName>
                                        </p:attrNameLst>
                                      </p:cBhvr>
                                      <p:to>
                                        <p:strVal val="visible"/>
                                      </p:to>
                                    </p:set>
                                    <p:animEffect transition="in" filter="fade">
                                      <p:cBhvr>
                                        <p:cTn dur="2000" id="17"/>
                                        <p:tgtEl>
                                          <p:spTgt spid="1048664">
                                            <p:txEl>
                                              <p:charRg st="14" end="91"/>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64">
                                            <p:txEl>
                                              <p:charRg st="91" end="189"/>
                                            </p:txEl>
                                          </p:spTgt>
                                        </p:tgtEl>
                                        <p:attrNameLst>
                                          <p:attrName>style.visibility</p:attrName>
                                        </p:attrNameLst>
                                      </p:cBhvr>
                                      <p:to>
                                        <p:strVal val="visible"/>
                                      </p:to>
                                    </p:set>
                                    <p:animEffect transition="in" filter="fade">
                                      <p:cBhvr>
                                        <p:cTn dur="2000" id="22"/>
                                        <p:tgtEl>
                                          <p:spTgt spid="1048664">
                                            <p:txEl>
                                              <p:charRg st="91" end="189"/>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64">
                                            <p:txEl>
                                              <p:charRg st="189" end="317"/>
                                            </p:txEl>
                                          </p:spTgt>
                                        </p:tgtEl>
                                        <p:attrNameLst>
                                          <p:attrName>style.visibility</p:attrName>
                                        </p:attrNameLst>
                                      </p:cBhvr>
                                      <p:to>
                                        <p:strVal val="visible"/>
                                      </p:to>
                                    </p:set>
                                    <p:animEffect transition="in" filter="fade">
                                      <p:cBhvr>
                                        <p:cTn dur="2000" id="27"/>
                                        <p:tgtEl>
                                          <p:spTgt spid="1048664">
                                            <p:txEl>
                                              <p:charRg st="189" end="3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4" grpId="0" uiExpand="0" build="p" bldLvl="1"/>
    </p:bldLst>
  </p:timing>
</p:sld>
</file>

<file path=ppt/slides/slide47.xml><?xml version="1.0" encoding="utf-8"?>
<p:sld xmlns:a="http://schemas.openxmlformats.org/drawingml/2006/main" xmlns:r="http://schemas.openxmlformats.org/officeDocument/2006/relationships" xmlns:p="http://schemas.openxmlformats.org/presentationml/2006/main" showMasterSp="1">
  <p:cSld>
    <p:spTree>
      <p:nvGrpSpPr>
        <p:cNvPr id="173" name=""/>
        <p:cNvGrpSpPr/>
        <p:nvPr/>
      </p:nvGrpSpPr>
      <p:grpSpPr>
        <a:xfrm rot="0">
          <a:off x="0" y="0"/>
          <a:ext cx="0" cy="0"/>
          <a:chOff x="0" y="0"/>
          <a:chExt cx="0" cy="0"/>
        </a:xfrm>
      </p:grpSpPr>
      <p:sp>
        <p:nvSpPr>
          <p:cNvPr id="1048665"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endParaRPr altLang="en-US" lang="zh-CN"/>
          </a:p>
          <a:p>
            <a:pPr algn="just" eaLnBrk="1" hangingPunct="1" latinLnBrk="1" lvl="0"/>
            <a:r>
              <a:rPr altLang="en-US" lang="zh-CN"/>
              <a:t>They bind the same receptor sites as does morphine.</a:t>
            </a:r>
          </a:p>
          <a:p>
            <a:pPr algn="just" eaLnBrk="1" hangingPunct="1" latinLnBrk="1" lvl="0"/>
            <a:r>
              <a:rPr altLang="en-US" lang="zh-CN"/>
              <a:t>Endorphins create a general sense of well-being ranging from reduced perception of pain to euphoria. </a:t>
            </a:r>
          </a:p>
          <a:p>
            <a:pPr algn="just" eaLnBrk="1" hangingPunct="1" latinLnBrk="1" lvl="0"/>
            <a:r>
              <a:rPr altLang="en-US" lang="zh-CN"/>
              <a:t>The well-known runner’s high is believed to result from the release of endogenous opioid neurotransmitters.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65">
                                            <p:txEl>
                                              <p:charRg st="1" end="53"/>
                                            </p:txEl>
                                          </p:spTgt>
                                        </p:tgtEl>
                                        <p:attrNameLst>
                                          <p:attrName>style.visibility</p:attrName>
                                        </p:attrNameLst>
                                      </p:cBhvr>
                                      <p:to>
                                        <p:strVal val="visible"/>
                                      </p:to>
                                    </p:set>
                                    <p:animEffect transition="in" filter="fade">
                                      <p:cBhvr>
                                        <p:cTn dur="2000" id="12"/>
                                        <p:tgtEl>
                                          <p:spTgt spid="1048665">
                                            <p:txEl>
                                              <p:charRg st="1" end="53"/>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65">
                                            <p:txEl>
                                              <p:charRg st="53" end="155"/>
                                            </p:txEl>
                                          </p:spTgt>
                                        </p:tgtEl>
                                        <p:attrNameLst>
                                          <p:attrName>style.visibility</p:attrName>
                                        </p:attrNameLst>
                                      </p:cBhvr>
                                      <p:to>
                                        <p:strVal val="visible"/>
                                      </p:to>
                                    </p:set>
                                    <p:animEffect transition="in" filter="fade">
                                      <p:cBhvr>
                                        <p:cTn dur="2000" id="17"/>
                                        <p:tgtEl>
                                          <p:spTgt spid="1048665">
                                            <p:txEl>
                                              <p:charRg st="53" end="155"/>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65">
                                            <p:txEl>
                                              <p:charRg st="155" end="263"/>
                                            </p:txEl>
                                          </p:spTgt>
                                        </p:tgtEl>
                                        <p:attrNameLst>
                                          <p:attrName>style.visibility</p:attrName>
                                        </p:attrNameLst>
                                      </p:cBhvr>
                                      <p:to>
                                        <p:strVal val="visible"/>
                                      </p:to>
                                    </p:set>
                                    <p:animEffect transition="in" filter="fade">
                                      <p:cBhvr>
                                        <p:cTn dur="2000" id="22"/>
                                        <p:tgtEl>
                                          <p:spTgt spid="1048665">
                                            <p:txEl>
                                              <p:charRg st="155" end="26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5" grpId="0" uiExpand="0" build="p" bldLvl="1"/>
    </p:bldLst>
  </p:timing>
</p:sld>
</file>

<file path=ppt/slides/slide48.xml><?xml version="1.0" encoding="utf-8"?>
<p:sld xmlns:a="http://schemas.openxmlformats.org/drawingml/2006/main" xmlns:r="http://schemas.openxmlformats.org/officeDocument/2006/relationships" xmlns:p="http://schemas.openxmlformats.org/presentationml/2006/main" showMasterSp="1">
  <p:cSld>
    <p:spTree>
      <p:nvGrpSpPr>
        <p:cNvPr id="174" name=""/>
        <p:cNvGrpSpPr/>
        <p:nvPr/>
      </p:nvGrpSpPr>
      <p:grpSpPr>
        <a:xfrm rot="0">
          <a:off x="0" y="0"/>
          <a:ext cx="0" cy="0"/>
          <a:chOff x="0" y="0"/>
          <a:chExt cx="0" cy="0"/>
        </a:xfrm>
      </p:grpSpPr>
      <p:sp>
        <p:nvSpPr>
          <p:cNvPr id="1048666"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In addition to these neuropeptides many others that have been isolated and shown to affect neurotransmission and their number gets larger every year e.g. aspartate, glutamate, GABA (gamma amino butyric acid) and glycine. </a:t>
            </a:r>
          </a:p>
          <a:p>
            <a:pPr algn="just" eaLnBrk="1" hangingPunct="1" latinLnBrk="1" lvl="0"/>
            <a:r>
              <a:rPr altLang="en-US" lang="zh-CN"/>
              <a:t>The brain makes many polypeptide neurotransmitters that play some still unknown role in neurotransmission and storage of information in the brain.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66">
                                            <p:txEl>
                                              <p:charRg st="0" end="222"/>
                                            </p:txEl>
                                          </p:spTgt>
                                        </p:tgtEl>
                                        <p:attrNameLst>
                                          <p:attrName>style.visibility</p:attrName>
                                        </p:attrNameLst>
                                      </p:cBhvr>
                                      <p:to>
                                        <p:strVal val="visible"/>
                                      </p:to>
                                    </p:set>
                                    <p:animEffect transition="in" filter="fade">
                                      <p:cBhvr>
                                        <p:cTn dur="2000" id="12"/>
                                        <p:tgtEl>
                                          <p:spTgt spid="1048666">
                                            <p:txEl>
                                              <p:charRg st="0" end="222"/>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66">
                                            <p:txEl>
                                              <p:charRg st="222" end="370"/>
                                            </p:txEl>
                                          </p:spTgt>
                                        </p:tgtEl>
                                        <p:attrNameLst>
                                          <p:attrName>style.visibility</p:attrName>
                                        </p:attrNameLst>
                                      </p:cBhvr>
                                      <p:to>
                                        <p:strVal val="visible"/>
                                      </p:to>
                                    </p:set>
                                    <p:animEffect transition="in" filter="fade">
                                      <p:cBhvr>
                                        <p:cTn dur="2000" id="17"/>
                                        <p:tgtEl>
                                          <p:spTgt spid="1048666">
                                            <p:txEl>
                                              <p:charRg st="222" end="37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6" grpId="0" uiExpand="0" build="p" bldLvl="1"/>
    </p:bldLst>
  </p:timing>
</p:sld>
</file>

<file path=ppt/slides/slide49.xml><?xml version="1.0" encoding="utf-8"?>
<p:sld xmlns:a="http://schemas.openxmlformats.org/drawingml/2006/main" xmlns:r="http://schemas.openxmlformats.org/officeDocument/2006/relationships" xmlns:p="http://schemas.openxmlformats.org/presentationml/2006/main" showMasterSp="1">
  <p:cSld>
    <p:spTree>
      <p:nvGrpSpPr>
        <p:cNvPr id="175" name=""/>
        <p:cNvGrpSpPr/>
        <p:nvPr/>
      </p:nvGrpSpPr>
      <p:grpSpPr>
        <a:xfrm rot="0">
          <a:off x="0" y="0"/>
          <a:ext cx="0" cy="0"/>
          <a:chOff x="0" y="0"/>
          <a:chExt cx="0" cy="0"/>
        </a:xfrm>
      </p:grpSpPr>
      <p:sp>
        <p:nvSpPr>
          <p:cNvPr id="1048667"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Nitric Oxide</a:t>
            </a:r>
            <a:r>
              <a:t> </a:t>
            </a:r>
          </a:p>
          <a:p>
            <a:pPr algn="just" eaLnBrk="1" hangingPunct="1" latinLnBrk="1" lvl="0"/>
            <a:r>
              <a:t>Nitric oxide is a new neuroactive compound that has been discovered and seems to have wide biological effects. </a:t>
            </a:r>
          </a:p>
          <a:p>
            <a:pPr algn="just" eaLnBrk="1" hangingPunct="1" latinLnBrk="1" lvl="0"/>
            <a:r>
              <a:t>NO is a very reactive gas and is a highly toxic one.</a:t>
            </a:r>
          </a:p>
          <a:p>
            <a:pPr algn="just" eaLnBrk="1" hangingPunct="1" latinLnBrk="1" lvl="0"/>
            <a:r>
              <a:t>NO is one of a class of highly reactive compounds known as free radicals; these chemicals, generated normally, are thought to be damaging to cellular molecules.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67">
                                            <p:txEl>
                                              <p:charRg st="0" end="14"/>
                                            </p:txEl>
                                          </p:spTgt>
                                        </p:tgtEl>
                                        <p:attrNameLst>
                                          <p:attrName>style.visibility</p:attrName>
                                        </p:attrNameLst>
                                      </p:cBhvr>
                                      <p:to>
                                        <p:strVal val="visible"/>
                                      </p:to>
                                    </p:set>
                                    <p:animEffect transition="in" filter="fade">
                                      <p:cBhvr>
                                        <p:cTn dur="2000" id="12"/>
                                        <p:tgtEl>
                                          <p:spTgt spid="1048667">
                                            <p:txEl>
                                              <p:charRg st="0" end="14"/>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67">
                                            <p:txEl>
                                              <p:charRg st="14" end="126"/>
                                            </p:txEl>
                                          </p:spTgt>
                                        </p:tgtEl>
                                        <p:attrNameLst>
                                          <p:attrName>style.visibility</p:attrName>
                                        </p:attrNameLst>
                                      </p:cBhvr>
                                      <p:to>
                                        <p:strVal val="visible"/>
                                      </p:to>
                                    </p:set>
                                    <p:animEffect transition="in" filter="fade">
                                      <p:cBhvr>
                                        <p:cTn dur="2000" id="17"/>
                                        <p:tgtEl>
                                          <p:spTgt spid="1048667">
                                            <p:txEl>
                                              <p:charRg st="14" end="126"/>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67">
                                            <p:txEl>
                                              <p:charRg st="126" end="179"/>
                                            </p:txEl>
                                          </p:spTgt>
                                        </p:tgtEl>
                                        <p:attrNameLst>
                                          <p:attrName>style.visibility</p:attrName>
                                        </p:attrNameLst>
                                      </p:cBhvr>
                                      <p:to>
                                        <p:strVal val="visible"/>
                                      </p:to>
                                    </p:set>
                                    <p:animEffect transition="in" filter="fade">
                                      <p:cBhvr>
                                        <p:cTn dur="2000" id="22"/>
                                        <p:tgtEl>
                                          <p:spTgt spid="1048667">
                                            <p:txEl>
                                              <p:charRg st="126" end="179"/>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67">
                                            <p:txEl>
                                              <p:charRg st="179" end="340"/>
                                            </p:txEl>
                                          </p:spTgt>
                                        </p:tgtEl>
                                        <p:attrNameLst>
                                          <p:attrName>style.visibility</p:attrName>
                                        </p:attrNameLst>
                                      </p:cBhvr>
                                      <p:to>
                                        <p:strVal val="visible"/>
                                      </p:to>
                                    </p:set>
                                    <p:animEffect transition="in" filter="fade">
                                      <p:cBhvr>
                                        <p:cTn dur="2000" id="27"/>
                                        <p:tgtEl>
                                          <p:spTgt spid="1048667">
                                            <p:txEl>
                                              <p:charRg st="179" end="34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7" grpId="0" uiExpand="0" build="p" bldLvl="1"/>
    </p:bldLst>
  </p:timing>
</p:sld>
</file>

<file path=ppt/slides/slide5.xml><?xml version="1.0" encoding="utf-8"?>
<p:sld xmlns:a="http://schemas.openxmlformats.org/drawingml/2006/main" xmlns:r="http://schemas.openxmlformats.org/officeDocument/2006/relationships" xmlns:p="http://schemas.openxmlformats.org/presentationml/2006/main" showMasterSp="1">
  <p:cSld>
    <p:spTree>
      <p:nvGrpSpPr>
        <p:cNvPr id="128" name=""/>
        <p:cNvGrpSpPr/>
        <p:nvPr/>
      </p:nvGrpSpPr>
      <p:grpSpPr>
        <a:xfrm rot="0">
          <a:off x="0" y="0"/>
          <a:ext cx="0" cy="0"/>
          <a:chOff x="0" y="0"/>
          <a:chExt cx="0" cy="0"/>
        </a:xfrm>
      </p:grpSpPr>
      <p:sp>
        <p:nvSpPr>
          <p:cNvPr id="1048600"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lang="zh-CN"/>
              <a:t>Overall Design</a:t>
            </a:r>
          </a:p>
        </p:txBody>
      </p:sp>
      <p:sp>
        <p:nvSpPr>
          <p:cNvPr id="1048601"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lang="zh-CN"/>
              <a:t> </a:t>
            </a:r>
            <a:r>
              <a:rPr b="1"/>
              <a:t>Sensory</a:t>
            </a:r>
          </a:p>
          <a:p>
            <a:pPr eaLnBrk="1" hangingPunct="1" latinLnBrk="1" lvl="0"/>
            <a:r>
              <a:t> </a:t>
            </a:r>
            <a:r>
              <a:rPr b="1"/>
              <a:t>Motor</a:t>
            </a:r>
          </a:p>
          <a:p>
            <a:pPr eaLnBrk="1" hangingPunct="1" latinLnBrk="1" lvl="0"/>
            <a:r>
              <a:t> </a:t>
            </a:r>
            <a:r>
              <a:rPr b="1"/>
              <a:t>Integrative</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00"/>
                                        </p:tgtEl>
                                        <p:attrNameLst>
                                          <p:attrName>style.visibility</p:attrName>
                                        </p:attrNameLst>
                                      </p:cBhvr>
                                      <p:to>
                                        <p:strVal val="visible"/>
                                      </p:to>
                                    </p:set>
                                    <p:animEffect transition="in" filter="fade">
                                      <p:cBhvr>
                                        <p:cTn dur="2000" id="7"/>
                                        <p:tgtEl>
                                          <p:spTgt spid="1048600"/>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01">
                                            <p:txEl>
                                              <p:charRg st="0" end="9"/>
                                            </p:txEl>
                                          </p:spTgt>
                                        </p:tgtEl>
                                        <p:attrNameLst>
                                          <p:attrName>style.visibility</p:attrName>
                                        </p:attrNameLst>
                                      </p:cBhvr>
                                      <p:to>
                                        <p:strVal val="visible"/>
                                      </p:to>
                                    </p:set>
                                    <p:animEffect transition="in" filter="fade">
                                      <p:cBhvr>
                                        <p:cTn dur="2000" id="12"/>
                                        <p:tgtEl>
                                          <p:spTgt spid="1048601">
                                            <p:txEl>
                                              <p:charRg st="0" end="9"/>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01">
                                            <p:txEl>
                                              <p:charRg st="9" end="16"/>
                                            </p:txEl>
                                          </p:spTgt>
                                        </p:tgtEl>
                                        <p:attrNameLst>
                                          <p:attrName>style.visibility</p:attrName>
                                        </p:attrNameLst>
                                      </p:cBhvr>
                                      <p:to>
                                        <p:strVal val="visible"/>
                                      </p:to>
                                    </p:set>
                                    <p:animEffect transition="in" filter="fade">
                                      <p:cBhvr>
                                        <p:cTn dur="2000" id="17"/>
                                        <p:tgtEl>
                                          <p:spTgt spid="1048601">
                                            <p:txEl>
                                              <p:charRg st="9" end="16"/>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01">
                                            <p:txEl>
                                              <p:charRg st="16" end="29"/>
                                            </p:txEl>
                                          </p:spTgt>
                                        </p:tgtEl>
                                        <p:attrNameLst>
                                          <p:attrName>style.visibility</p:attrName>
                                        </p:attrNameLst>
                                      </p:cBhvr>
                                      <p:to>
                                        <p:strVal val="visible"/>
                                      </p:to>
                                    </p:set>
                                    <p:animEffect transition="in" filter="fade">
                                      <p:cBhvr>
                                        <p:cTn dur="2000" id="22"/>
                                        <p:tgtEl>
                                          <p:spTgt spid="1048601">
                                            <p:txEl>
                                              <p:charRg st="16" end="2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0" grpId="0" uiExpand="0" build="whole"/>
      <p:bldP spid="1048601" grpId="0" uiExpand="0" build="p" bldLvl="1"/>
    </p:bldLst>
  </p:timing>
</p:sld>
</file>

<file path=ppt/slides/slide50.xml><?xml version="1.0" encoding="utf-8"?>
<p:sld xmlns:a="http://schemas.openxmlformats.org/drawingml/2006/main" xmlns:r="http://schemas.openxmlformats.org/officeDocument/2006/relationships" xmlns:p="http://schemas.openxmlformats.org/presentationml/2006/main" showMasterSp="1">
  <p:cSld>
    <p:spTree>
      <p:nvGrpSpPr>
        <p:cNvPr id="176" name=""/>
        <p:cNvGrpSpPr/>
        <p:nvPr/>
      </p:nvGrpSpPr>
      <p:grpSpPr>
        <a:xfrm rot="0">
          <a:off x="0" y="0"/>
          <a:ext cx="0" cy="0"/>
          <a:chOff x="0" y="0"/>
          <a:chExt cx="0" cy="0"/>
        </a:xfrm>
      </p:grpSpPr>
      <p:sp>
        <p:nvSpPr>
          <p:cNvPr id="1048668"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80000"/>
              </a:lnSpc>
            </a:pPr>
            <a:endParaRPr altLang="en-US" lang="zh-CN"/>
          </a:p>
          <a:p>
            <a:pPr algn="just" eaLnBrk="1" hangingPunct="1" latinLnBrk="1" lvl="0">
              <a:lnSpc>
                <a:spcPct val="80000"/>
              </a:lnSpc>
            </a:pPr>
            <a:r>
              <a:rPr altLang="en-US" lang="zh-CN"/>
              <a:t>Fortunately, each cell possesses other chemicals or enzymes that rapidly destroy or inactivate free radicals. </a:t>
            </a:r>
          </a:p>
          <a:p>
            <a:pPr algn="just" eaLnBrk="1" hangingPunct="1" latinLnBrk="1" lvl="0">
              <a:lnSpc>
                <a:spcPct val="80000"/>
              </a:lnSpc>
            </a:pPr>
            <a:r>
              <a:rPr altLang="en-US" lang="zh-CN"/>
              <a:t>Many neurons of the CNS, as well as other cell types, contain receptors for NO, and these receptors control many functions. </a:t>
            </a:r>
          </a:p>
          <a:p>
            <a:pPr algn="just" eaLnBrk="1" hangingPunct="1" latinLnBrk="1" lvl="0">
              <a:lnSpc>
                <a:spcPct val="80000"/>
              </a:lnSpc>
            </a:pPr>
            <a:r>
              <a:rPr altLang="en-US" lang="zh-CN"/>
              <a:t>NO has been shown to play an important role in regulating blood pressure by its action on the cardiovascular center of the brain.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68">
                                            <p:txEl>
                                              <p:charRg st="1" end="112"/>
                                            </p:txEl>
                                          </p:spTgt>
                                        </p:tgtEl>
                                        <p:attrNameLst>
                                          <p:attrName>style.visibility</p:attrName>
                                        </p:attrNameLst>
                                      </p:cBhvr>
                                      <p:to>
                                        <p:strVal val="visible"/>
                                      </p:to>
                                    </p:set>
                                    <p:animEffect transition="in" filter="fade">
                                      <p:cBhvr>
                                        <p:cTn dur="2000" id="12"/>
                                        <p:tgtEl>
                                          <p:spTgt spid="1048668">
                                            <p:txEl>
                                              <p:charRg st="1" end="112"/>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68">
                                            <p:txEl>
                                              <p:charRg st="112" end="237"/>
                                            </p:txEl>
                                          </p:spTgt>
                                        </p:tgtEl>
                                        <p:attrNameLst>
                                          <p:attrName>style.visibility</p:attrName>
                                        </p:attrNameLst>
                                      </p:cBhvr>
                                      <p:to>
                                        <p:strVal val="visible"/>
                                      </p:to>
                                    </p:set>
                                    <p:animEffect transition="in" filter="fade">
                                      <p:cBhvr>
                                        <p:cTn dur="2000" id="17"/>
                                        <p:tgtEl>
                                          <p:spTgt spid="1048668">
                                            <p:txEl>
                                              <p:charRg st="112" end="237"/>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68">
                                            <p:txEl>
                                              <p:charRg st="237" end="368"/>
                                            </p:txEl>
                                          </p:spTgt>
                                        </p:tgtEl>
                                        <p:attrNameLst>
                                          <p:attrName>style.visibility</p:attrName>
                                        </p:attrNameLst>
                                      </p:cBhvr>
                                      <p:to>
                                        <p:strVal val="visible"/>
                                      </p:to>
                                    </p:set>
                                    <p:animEffect transition="in" filter="fade">
                                      <p:cBhvr>
                                        <p:cTn dur="2000" id="22"/>
                                        <p:tgtEl>
                                          <p:spTgt spid="1048668">
                                            <p:txEl>
                                              <p:charRg st="237" end="36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8" grpId="0" uiExpand="0" build="p" bldLvl="1"/>
    </p:bldLst>
  </p:timing>
</p:sld>
</file>

<file path=ppt/slides/slide51.xml><?xml version="1.0" encoding="utf-8"?>
<p:sld xmlns:a="http://schemas.openxmlformats.org/drawingml/2006/main" xmlns:r="http://schemas.openxmlformats.org/officeDocument/2006/relationships" xmlns:p="http://schemas.openxmlformats.org/presentationml/2006/main" showMasterSp="1">
  <p:cSld>
    <p:spTree>
      <p:nvGrpSpPr>
        <p:cNvPr id="177" name=""/>
        <p:cNvGrpSpPr/>
        <p:nvPr/>
      </p:nvGrpSpPr>
      <p:grpSpPr>
        <a:xfrm rot="0">
          <a:off x="0" y="0"/>
          <a:ext cx="0" cy="0"/>
          <a:chOff x="0" y="0"/>
          <a:chExt cx="0" cy="0"/>
        </a:xfrm>
      </p:grpSpPr>
      <p:sp>
        <p:nvSpPr>
          <p:cNvPr id="1048669"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Alzheimer’s disease</a:t>
            </a:r>
            <a:r>
              <a:t> is one of the most common degenerative diseases of the brain.</a:t>
            </a:r>
          </a:p>
          <a:p>
            <a:pPr algn="just" eaLnBrk="1" hangingPunct="1" latinLnBrk="1" lvl="0"/>
            <a:r>
              <a:t>For reasons that are unknown, large areas of the brain in some people atrophy.</a:t>
            </a:r>
          </a:p>
          <a:p>
            <a:pPr algn="just" eaLnBrk="1" hangingPunct="1" latinLnBrk="1" lvl="0"/>
            <a:r>
              <a:t>The weight of the brain decreases as does the number of functioning neurons. </a:t>
            </a:r>
          </a:p>
          <a:p>
            <a:pPr algn="just" eaLnBrk="1" hangingPunct="1" latinLnBrk="1" lvl="0"/>
            <a:r>
              <a:t>The most consistent finding in these patients is that the activity of the enzyme required for making acetylcholine is severely reduced.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69">
                                            <p:txEl>
                                              <p:charRg st="0" end="82"/>
                                            </p:txEl>
                                          </p:spTgt>
                                        </p:tgtEl>
                                        <p:attrNameLst>
                                          <p:attrName>style.visibility</p:attrName>
                                        </p:attrNameLst>
                                      </p:cBhvr>
                                      <p:to>
                                        <p:strVal val="visible"/>
                                      </p:to>
                                    </p:set>
                                    <p:animEffect transition="in" filter="fade">
                                      <p:cBhvr>
                                        <p:cTn dur="2000" id="12"/>
                                        <p:tgtEl>
                                          <p:spTgt spid="1048669">
                                            <p:txEl>
                                              <p:charRg st="0" end="82"/>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69">
                                            <p:txEl>
                                              <p:charRg st="82" end="161"/>
                                            </p:txEl>
                                          </p:spTgt>
                                        </p:tgtEl>
                                        <p:attrNameLst>
                                          <p:attrName>style.visibility</p:attrName>
                                        </p:attrNameLst>
                                      </p:cBhvr>
                                      <p:to>
                                        <p:strVal val="visible"/>
                                      </p:to>
                                    </p:set>
                                    <p:animEffect transition="in" filter="fade">
                                      <p:cBhvr>
                                        <p:cTn dur="2000" id="17"/>
                                        <p:tgtEl>
                                          <p:spTgt spid="1048669">
                                            <p:txEl>
                                              <p:charRg st="82" end="161"/>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69">
                                            <p:txEl>
                                              <p:charRg st="161" end="239"/>
                                            </p:txEl>
                                          </p:spTgt>
                                        </p:tgtEl>
                                        <p:attrNameLst>
                                          <p:attrName>style.visibility</p:attrName>
                                        </p:attrNameLst>
                                      </p:cBhvr>
                                      <p:to>
                                        <p:strVal val="visible"/>
                                      </p:to>
                                    </p:set>
                                    <p:animEffect transition="in" filter="fade">
                                      <p:cBhvr>
                                        <p:cTn dur="2000" id="22"/>
                                        <p:tgtEl>
                                          <p:spTgt spid="1048669">
                                            <p:txEl>
                                              <p:charRg st="161" end="239"/>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69">
                                            <p:txEl>
                                              <p:charRg st="239" end="376"/>
                                            </p:txEl>
                                          </p:spTgt>
                                        </p:tgtEl>
                                        <p:attrNameLst>
                                          <p:attrName>style.visibility</p:attrName>
                                        </p:attrNameLst>
                                      </p:cBhvr>
                                      <p:to>
                                        <p:strVal val="visible"/>
                                      </p:to>
                                    </p:set>
                                    <p:animEffect transition="in" filter="fade">
                                      <p:cBhvr>
                                        <p:cTn dur="2000" id="27"/>
                                        <p:tgtEl>
                                          <p:spTgt spid="1048669">
                                            <p:txEl>
                                              <p:charRg st="239" end="37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69" grpId="0" uiExpand="0" build="p" bldLvl="1"/>
    </p:bldLst>
  </p:timing>
</p:sld>
</file>

<file path=ppt/slides/slide52.xml><?xml version="1.0" encoding="utf-8"?>
<p:sld xmlns:a="http://schemas.openxmlformats.org/drawingml/2006/main" xmlns:r="http://schemas.openxmlformats.org/officeDocument/2006/relationships" xmlns:p="http://schemas.openxmlformats.org/presentationml/2006/main" showMasterSp="1">
  <p:cSld>
    <p:spTree>
      <p:nvGrpSpPr>
        <p:cNvPr id="178" name=""/>
        <p:cNvGrpSpPr/>
        <p:nvPr/>
      </p:nvGrpSpPr>
      <p:grpSpPr>
        <a:xfrm rot="0">
          <a:off x="0" y="0"/>
          <a:ext cx="0" cy="0"/>
          <a:chOff x="0" y="0"/>
          <a:chExt cx="0" cy="0"/>
        </a:xfrm>
      </p:grpSpPr>
      <p:sp>
        <p:nvSpPr>
          <p:cNvPr id="1048670" name=""/>
          <p:cNvSpPr/>
          <p:nvPr>
            <p:ph type="body" sz="full" idx="4294967295"/>
          </p:nvPr>
        </p:nvSpPr>
        <p:spPr>
          <a:xfrm rot="0">
            <a:off x="0" y="1371600"/>
            <a:ext cx="8229600" cy="4525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endParaRPr altLang="en-US" lang="zh-CN"/>
          </a:p>
          <a:p>
            <a:pPr algn="just" eaLnBrk="1" hangingPunct="1" latinLnBrk="1" lvl="0"/>
            <a:r>
              <a:rPr altLang="en-US" lang="zh-CN"/>
              <a:t>The implication of this finding is that cholinergic neurons, the neurons that use acetylcholine for neural signaling are selectively lost. </a:t>
            </a:r>
          </a:p>
          <a:p>
            <a:pPr algn="just" eaLnBrk="1" hangingPunct="1" latinLnBrk="1" lvl="0"/>
            <a:r>
              <a:rPr altLang="en-US" lang="zh-CN"/>
              <a:t>The loss appears greatest in the cortex and deeper nuclei in the brain. </a:t>
            </a:r>
          </a:p>
          <a:p>
            <a:pPr algn="just" eaLnBrk="1" hangingPunct="1" latinLnBrk="1" lvl="0"/>
            <a:r>
              <a:rPr altLang="en-US" lang="zh-CN"/>
              <a:t>People who have this disease exhibit progressive mental deterioration, memory loss, and disorientation of time and place. </a:t>
            </a:r>
          </a:p>
          <a:p>
            <a:pPr algn="just" eaLnBrk="1" hangingPunct="1" latinLnBrk="1" lvl="0"/>
            <a:endParaRPr altLang="en-US" lang="zh-CN"/>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70">
                                            <p:txEl>
                                              <p:charRg st="1" end="141"/>
                                            </p:txEl>
                                          </p:spTgt>
                                        </p:tgtEl>
                                        <p:attrNameLst>
                                          <p:attrName>style.visibility</p:attrName>
                                        </p:attrNameLst>
                                      </p:cBhvr>
                                      <p:to>
                                        <p:strVal val="visible"/>
                                      </p:to>
                                    </p:set>
                                    <p:animEffect transition="in" filter="fade">
                                      <p:cBhvr>
                                        <p:cTn dur="2000" id="12"/>
                                        <p:tgtEl>
                                          <p:spTgt spid="1048670">
                                            <p:txEl>
                                              <p:charRg st="1" end="14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70">
                                            <p:txEl>
                                              <p:charRg st="141" end="214"/>
                                            </p:txEl>
                                          </p:spTgt>
                                        </p:tgtEl>
                                        <p:attrNameLst>
                                          <p:attrName>style.visibility</p:attrName>
                                        </p:attrNameLst>
                                      </p:cBhvr>
                                      <p:to>
                                        <p:strVal val="visible"/>
                                      </p:to>
                                    </p:set>
                                    <p:animEffect transition="in" filter="fade">
                                      <p:cBhvr>
                                        <p:cTn dur="2000" id="17"/>
                                        <p:tgtEl>
                                          <p:spTgt spid="1048670">
                                            <p:txEl>
                                              <p:charRg st="141" end="214"/>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70">
                                            <p:txEl>
                                              <p:charRg st="214" end="337"/>
                                            </p:txEl>
                                          </p:spTgt>
                                        </p:tgtEl>
                                        <p:attrNameLst>
                                          <p:attrName>style.visibility</p:attrName>
                                        </p:attrNameLst>
                                      </p:cBhvr>
                                      <p:to>
                                        <p:strVal val="visible"/>
                                      </p:to>
                                    </p:set>
                                    <p:animEffect transition="in" filter="fade">
                                      <p:cBhvr>
                                        <p:cTn dur="2000" id="22"/>
                                        <p:tgtEl>
                                          <p:spTgt spid="1048670">
                                            <p:txEl>
                                              <p:charRg st="214" end="33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70" grpId="0" uiExpand="0" build="p" bldLvl="1"/>
    </p:bldLst>
  </p:timing>
</p:sld>
</file>

<file path=ppt/slides/slide53.xml><?xml version="1.0" encoding="utf-8"?>
<p:sld xmlns:a="http://schemas.openxmlformats.org/drawingml/2006/main" xmlns:r="http://schemas.openxmlformats.org/officeDocument/2006/relationships" xmlns:p="http://schemas.openxmlformats.org/presentationml/2006/main" showMasterSp="1">
  <p:cSld>
    <p:spTree>
      <p:nvGrpSpPr>
        <p:cNvPr id="179" name=""/>
        <p:cNvGrpSpPr/>
        <p:nvPr/>
      </p:nvGrpSpPr>
      <p:grpSpPr>
        <a:xfrm rot="0">
          <a:off x="0" y="0"/>
          <a:ext cx="0" cy="0"/>
          <a:chOff x="0" y="0"/>
          <a:chExt cx="0" cy="0"/>
        </a:xfrm>
      </p:grpSpPr>
      <p:sp>
        <p:nvSpPr>
          <p:cNvPr id="1048671" name=""/>
          <p:cNvSpPr/>
          <p:nvPr>
            <p:ph type="body" sz="full" idx="4294967295"/>
          </p:nvPr>
        </p:nvSpPr>
        <p:spPr>
          <a:xfrm rot="0">
            <a:off x="0" y="1371600"/>
            <a:ext cx="8229600" cy="4525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They may completely lose contact with the world about them, but they appear to be able to see, hear, and talk normally.</a:t>
            </a:r>
          </a:p>
          <a:p>
            <a:pPr algn="just" eaLnBrk="1" hangingPunct="1" latinLnBrk="1" lvl="0"/>
            <a:r>
              <a:rPr altLang="en-US" lang="zh-CN"/>
              <a:t>Researchers have shown that the loss of cognitive ability is proportional to the loss of the enzyme required for the synthesis of acetylcholine</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71">
                                            <p:txEl>
                                              <p:charRg st="0" end="120"/>
                                            </p:txEl>
                                          </p:spTgt>
                                        </p:tgtEl>
                                        <p:attrNameLst>
                                          <p:attrName>style.visibility</p:attrName>
                                        </p:attrNameLst>
                                      </p:cBhvr>
                                      <p:to>
                                        <p:strVal val="visible"/>
                                      </p:to>
                                    </p:set>
                                    <p:animEffect transition="in" filter="fade">
                                      <p:cBhvr>
                                        <p:cTn dur="2000" id="12"/>
                                        <p:tgtEl>
                                          <p:spTgt spid="1048671">
                                            <p:txEl>
                                              <p:charRg st="0" end="120"/>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71">
                                            <p:txEl>
                                              <p:charRg st="120" end="264"/>
                                            </p:txEl>
                                          </p:spTgt>
                                        </p:tgtEl>
                                        <p:attrNameLst>
                                          <p:attrName>style.visibility</p:attrName>
                                        </p:attrNameLst>
                                      </p:cBhvr>
                                      <p:to>
                                        <p:strVal val="visible"/>
                                      </p:to>
                                    </p:set>
                                    <p:animEffect transition="in" filter="fade">
                                      <p:cBhvr>
                                        <p:cTn dur="2000" id="17"/>
                                        <p:tgtEl>
                                          <p:spTgt spid="1048671">
                                            <p:txEl>
                                              <p:charRg st="120" end="26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71" grpId="0" uiExpand="0" build="p" bldLvl="1"/>
    </p:bldLst>
  </p:timing>
</p:sld>
</file>

<file path=ppt/slides/slide54.xml><?xml version="1.0" encoding="utf-8"?>
<p:sld xmlns:a="http://schemas.openxmlformats.org/drawingml/2006/main" xmlns:r="http://schemas.openxmlformats.org/officeDocument/2006/relationships" xmlns:p="http://schemas.openxmlformats.org/presentationml/2006/main" showMasterSp="1">
  <p:cSld>
    <p:spTree>
      <p:nvGrpSpPr>
        <p:cNvPr id="180" name=""/>
        <p:cNvGrpSpPr/>
        <p:nvPr/>
      </p:nvGrpSpPr>
      <p:grpSpPr>
        <a:xfrm rot="0">
          <a:off x="0" y="0"/>
          <a:ext cx="0" cy="0"/>
          <a:chOff x="0" y="0"/>
          <a:chExt cx="0" cy="0"/>
        </a:xfrm>
      </p:grpSpPr>
      <p:sp>
        <p:nvSpPr>
          <p:cNvPr id="1048672"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80000"/>
              </a:lnSpc>
            </a:pPr>
            <a:r>
              <a:rPr altLang="en-US" b="1" lang="zh-CN"/>
              <a:t>Parkinson’s disease </a:t>
            </a:r>
          </a:p>
          <a:p>
            <a:pPr algn="just" eaLnBrk="1" hangingPunct="1" latinLnBrk="1" lvl="0">
              <a:lnSpc>
                <a:spcPct val="80000"/>
              </a:lnSpc>
            </a:pPr>
            <a:r>
              <a:t>Patients exhibit lesions in an area of the brain called the basal ganglia. </a:t>
            </a:r>
          </a:p>
          <a:p>
            <a:pPr algn="just" eaLnBrk="1" hangingPunct="1" latinLnBrk="1" lvl="0">
              <a:lnSpc>
                <a:spcPct val="80000"/>
              </a:lnSpc>
            </a:pPr>
            <a:r>
              <a:t>The basal ganglia ensures smooth and coordinated movement Cells of the basal ganglia secrete the neurotransmitter dopamine.</a:t>
            </a:r>
          </a:p>
          <a:p>
            <a:pPr algn="just" eaLnBrk="1" hangingPunct="1" latinLnBrk="1" lvl="0">
              <a:lnSpc>
                <a:spcPct val="80000"/>
              </a:lnSpc>
            </a:pPr>
            <a:r>
              <a:t>The first symptom of this disease is a reduction in strength of muscles over time, a rhythmic tremor, and gradual progression to paralysis. </a:t>
            </a:r>
          </a:p>
          <a:p>
            <a:pPr algn="just" eaLnBrk="1" hangingPunct="1" latinLnBrk="1" lvl="0">
              <a:lnSpc>
                <a:spcPct val="80000"/>
              </a:lnSpc>
            </a:pPr>
            <a:r>
              <a:t>There is no loss of mental abilities.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72">
                                            <p:txEl>
                                              <p:charRg st="0" end="21"/>
                                            </p:txEl>
                                          </p:spTgt>
                                        </p:tgtEl>
                                        <p:attrNameLst>
                                          <p:attrName>style.visibility</p:attrName>
                                        </p:attrNameLst>
                                      </p:cBhvr>
                                      <p:to>
                                        <p:strVal val="visible"/>
                                      </p:to>
                                    </p:set>
                                    <p:animEffect transition="in" filter="fade">
                                      <p:cBhvr>
                                        <p:cTn dur="2000" id="12"/>
                                        <p:tgtEl>
                                          <p:spTgt spid="1048672">
                                            <p:txEl>
                                              <p:charRg st="0" end="2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72">
                                            <p:txEl>
                                              <p:charRg st="21" end="97"/>
                                            </p:txEl>
                                          </p:spTgt>
                                        </p:tgtEl>
                                        <p:attrNameLst>
                                          <p:attrName>style.visibility</p:attrName>
                                        </p:attrNameLst>
                                      </p:cBhvr>
                                      <p:to>
                                        <p:strVal val="visible"/>
                                      </p:to>
                                    </p:set>
                                    <p:animEffect transition="in" filter="fade">
                                      <p:cBhvr>
                                        <p:cTn dur="2000" id="17"/>
                                        <p:tgtEl>
                                          <p:spTgt spid="1048672">
                                            <p:txEl>
                                              <p:charRg st="21" end="97"/>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72">
                                            <p:txEl>
                                              <p:charRg st="97" end="221"/>
                                            </p:txEl>
                                          </p:spTgt>
                                        </p:tgtEl>
                                        <p:attrNameLst>
                                          <p:attrName>style.visibility</p:attrName>
                                        </p:attrNameLst>
                                      </p:cBhvr>
                                      <p:to>
                                        <p:strVal val="visible"/>
                                      </p:to>
                                    </p:set>
                                    <p:animEffect transition="in" filter="fade">
                                      <p:cBhvr>
                                        <p:cTn dur="2000" id="22"/>
                                        <p:tgtEl>
                                          <p:spTgt spid="1048672">
                                            <p:txEl>
                                              <p:charRg st="97" end="221"/>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72">
                                            <p:txEl>
                                              <p:charRg st="221" end="362"/>
                                            </p:txEl>
                                          </p:spTgt>
                                        </p:tgtEl>
                                        <p:attrNameLst>
                                          <p:attrName>style.visibility</p:attrName>
                                        </p:attrNameLst>
                                      </p:cBhvr>
                                      <p:to>
                                        <p:strVal val="visible"/>
                                      </p:to>
                                    </p:set>
                                    <p:animEffect transition="in" filter="fade">
                                      <p:cBhvr>
                                        <p:cTn dur="2000" id="27"/>
                                        <p:tgtEl>
                                          <p:spTgt spid="1048672">
                                            <p:txEl>
                                              <p:charRg st="221" end="362"/>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72">
                                            <p:txEl>
                                              <p:charRg st="362" end="401"/>
                                            </p:txEl>
                                          </p:spTgt>
                                        </p:tgtEl>
                                        <p:attrNameLst>
                                          <p:attrName>style.visibility</p:attrName>
                                        </p:attrNameLst>
                                      </p:cBhvr>
                                      <p:to>
                                        <p:strVal val="visible"/>
                                      </p:to>
                                    </p:set>
                                    <p:animEffect transition="in" filter="fade">
                                      <p:cBhvr>
                                        <p:cTn dur="2000" id="32"/>
                                        <p:tgtEl>
                                          <p:spTgt spid="1048672">
                                            <p:txEl>
                                              <p:charRg st="362" end="40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72" grpId="0" uiExpand="0" build="p" bldLvl="1"/>
    </p:bldLst>
  </p:timing>
</p:sld>
</file>

<file path=ppt/slides/slide55.xml><?xml version="1.0" encoding="utf-8"?>
<p:sld xmlns:a="http://schemas.openxmlformats.org/drawingml/2006/main" xmlns:r="http://schemas.openxmlformats.org/officeDocument/2006/relationships" xmlns:p="http://schemas.openxmlformats.org/presentationml/2006/main" showMasterSp="1">
  <p:cSld>
    <p:spTree>
      <p:nvGrpSpPr>
        <p:cNvPr id="181" name=""/>
        <p:cNvGrpSpPr/>
        <p:nvPr/>
      </p:nvGrpSpPr>
      <p:grpSpPr>
        <a:xfrm rot="0">
          <a:off x="0" y="0"/>
          <a:ext cx="0" cy="0"/>
          <a:chOff x="0" y="0"/>
          <a:chExt cx="0" cy="0"/>
        </a:xfrm>
      </p:grpSpPr>
      <p:sp>
        <p:nvSpPr>
          <p:cNvPr id="1048673"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Autopsies determined there were regions of the brain with lower than normal levels of dopamine.</a:t>
            </a:r>
          </a:p>
          <a:p>
            <a:pPr algn="just" eaLnBrk="1" hangingPunct="1" latinLnBrk="1" lvl="0"/>
            <a:r>
              <a:rPr altLang="en-US" lang="zh-CN"/>
              <a:t>In animal models of this disease researchers demonstrated that supplying dopamine alleviated the symptoms of the disease.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73">
                                            <p:txEl>
                                              <p:charRg st="0" end="96"/>
                                            </p:txEl>
                                          </p:spTgt>
                                        </p:tgtEl>
                                        <p:attrNameLst>
                                          <p:attrName>style.visibility</p:attrName>
                                        </p:attrNameLst>
                                      </p:cBhvr>
                                      <p:to>
                                        <p:strVal val="visible"/>
                                      </p:to>
                                    </p:set>
                                    <p:animEffect transition="in" filter="fade">
                                      <p:cBhvr>
                                        <p:cTn dur="2000" id="12"/>
                                        <p:tgtEl>
                                          <p:spTgt spid="1048673">
                                            <p:txEl>
                                              <p:charRg st="0" end="96"/>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73">
                                            <p:txEl>
                                              <p:charRg st="96" end="219"/>
                                            </p:txEl>
                                          </p:spTgt>
                                        </p:tgtEl>
                                        <p:attrNameLst>
                                          <p:attrName>style.visibility</p:attrName>
                                        </p:attrNameLst>
                                      </p:cBhvr>
                                      <p:to>
                                        <p:strVal val="visible"/>
                                      </p:to>
                                    </p:set>
                                    <p:animEffect transition="in" filter="fade">
                                      <p:cBhvr>
                                        <p:cTn dur="2000" id="17"/>
                                        <p:tgtEl>
                                          <p:spTgt spid="1048673">
                                            <p:txEl>
                                              <p:charRg st="96" end="2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73" grpId="0" uiExpand="0" build="p" bldLvl="1"/>
    </p:bldLst>
  </p:timing>
</p:sld>
</file>

<file path=ppt/slides/slide56.xml><?xml version="1.0" encoding="utf-8"?>
<p:sld xmlns:a="http://schemas.openxmlformats.org/drawingml/2006/main" xmlns:r="http://schemas.openxmlformats.org/officeDocument/2006/relationships" xmlns:p="http://schemas.openxmlformats.org/presentationml/2006/main" showMasterSp="1">
  <p:cSld>
    <p:spTree>
      <p:nvGrpSpPr>
        <p:cNvPr id="182" name=""/>
        <p:cNvGrpSpPr/>
        <p:nvPr/>
      </p:nvGrpSpPr>
      <p:grpSpPr>
        <a:xfrm rot="0">
          <a:off x="0" y="0"/>
          <a:ext cx="0" cy="0"/>
          <a:chOff x="0" y="0"/>
          <a:chExt cx="0" cy="0"/>
        </a:xfrm>
      </p:grpSpPr>
      <p:sp>
        <p:nvSpPr>
          <p:cNvPr id="1048674"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These results led to technique that holds promise in humans.</a:t>
            </a:r>
          </a:p>
          <a:p>
            <a:pPr algn="just" eaLnBrk="1" hangingPunct="1" latinLnBrk="1" lvl="0"/>
            <a:r>
              <a:rPr altLang="en-US" lang="zh-CN"/>
              <a:t>Human tissue obtained from spontaneously aborted fetuses, if surgically implanted could increase the level of dopamine in the basal ganglia. </a:t>
            </a:r>
          </a:p>
          <a:p>
            <a:pPr algn="just" eaLnBrk="1" hangingPunct="1" latinLnBrk="1" lvl="0"/>
            <a:r>
              <a:rPr altLang="en-US" lang="zh-CN"/>
              <a:t>Fetal tissue has the advantage that it can be transplanted and unlike tissue from the adult will not be rejected.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74">
                                            <p:txEl>
                                              <p:charRg st="0" end="61"/>
                                            </p:txEl>
                                          </p:spTgt>
                                        </p:tgtEl>
                                        <p:attrNameLst>
                                          <p:attrName>style.visibility</p:attrName>
                                        </p:attrNameLst>
                                      </p:cBhvr>
                                      <p:to>
                                        <p:strVal val="visible"/>
                                      </p:to>
                                    </p:set>
                                    <p:animEffect transition="in" filter="fade">
                                      <p:cBhvr>
                                        <p:cTn dur="2000" id="12"/>
                                        <p:tgtEl>
                                          <p:spTgt spid="1048674">
                                            <p:txEl>
                                              <p:charRg st="0" end="6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74">
                                            <p:txEl>
                                              <p:charRg st="61" end="203"/>
                                            </p:txEl>
                                          </p:spTgt>
                                        </p:tgtEl>
                                        <p:attrNameLst>
                                          <p:attrName>style.visibility</p:attrName>
                                        </p:attrNameLst>
                                      </p:cBhvr>
                                      <p:to>
                                        <p:strVal val="visible"/>
                                      </p:to>
                                    </p:set>
                                    <p:animEffect transition="in" filter="fade">
                                      <p:cBhvr>
                                        <p:cTn dur="2000" id="17"/>
                                        <p:tgtEl>
                                          <p:spTgt spid="1048674">
                                            <p:txEl>
                                              <p:charRg st="61" end="203"/>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74">
                                            <p:txEl>
                                              <p:charRg st="203" end="318"/>
                                            </p:txEl>
                                          </p:spTgt>
                                        </p:tgtEl>
                                        <p:attrNameLst>
                                          <p:attrName>style.visibility</p:attrName>
                                        </p:attrNameLst>
                                      </p:cBhvr>
                                      <p:to>
                                        <p:strVal val="visible"/>
                                      </p:to>
                                    </p:set>
                                    <p:animEffect transition="in" filter="fade">
                                      <p:cBhvr>
                                        <p:cTn dur="2000" id="22"/>
                                        <p:tgtEl>
                                          <p:spTgt spid="1048674">
                                            <p:txEl>
                                              <p:charRg st="203" end="3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74" grpId="0" uiExpand="0" build="p" bldLvl="1"/>
    </p:bldLst>
  </p:timing>
</p:sld>
</file>

<file path=ppt/slides/slide57.xml><?xml version="1.0" encoding="utf-8"?>
<p:sld xmlns:a="http://schemas.openxmlformats.org/drawingml/2006/main" xmlns:r="http://schemas.openxmlformats.org/officeDocument/2006/relationships" xmlns:p="http://schemas.openxmlformats.org/presentationml/2006/main" showMasterSp="1">
  <p:cSld>
    <p:spTree>
      <p:nvGrpSpPr>
        <p:cNvPr id="183" name=""/>
        <p:cNvGrpSpPr/>
        <p:nvPr/>
      </p:nvGrpSpPr>
      <p:grpSpPr>
        <a:xfrm rot="0">
          <a:off x="0" y="0"/>
          <a:ext cx="0" cy="0"/>
          <a:chOff x="0" y="0"/>
          <a:chExt cx="0" cy="0"/>
        </a:xfrm>
      </p:grpSpPr>
      <p:sp>
        <p:nvSpPr>
          <p:cNvPr id="1048675"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lang="zh-CN"/>
              <a:t>Neuroglia </a:t>
            </a:r>
          </a:p>
        </p:txBody>
      </p:sp>
      <p:sp>
        <p:nvSpPr>
          <p:cNvPr id="1048676"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80000"/>
              </a:lnSpc>
            </a:pPr>
            <a:r>
              <a:rPr altLang="en-US" lang="zh-CN"/>
              <a:t>The brain is made up of more than just nerve cells (neurons).</a:t>
            </a:r>
          </a:p>
          <a:p>
            <a:pPr algn="just" eaLnBrk="1" hangingPunct="1" latinLnBrk="1" lvl="0">
              <a:lnSpc>
                <a:spcPct val="80000"/>
              </a:lnSpc>
            </a:pPr>
            <a:r>
              <a:rPr altLang="en-US" lang="zh-CN"/>
              <a:t>Although there are about 100 billion neurons in the brain, there are about 10 to 50 times that many nueroglia or glial cells in the brain.</a:t>
            </a:r>
          </a:p>
          <a:p>
            <a:pPr algn="just" eaLnBrk="1" hangingPunct="1" latinLnBrk="1" lvl="0">
              <a:lnSpc>
                <a:spcPct val="80000"/>
              </a:lnSpc>
            </a:pPr>
            <a:r>
              <a:rPr altLang="en-US" lang="zh-CN"/>
              <a:t>Although glia cells DO NOT carry nerve impulses (action potentials) they do have many important functions. </a:t>
            </a:r>
          </a:p>
          <a:p>
            <a:pPr algn="just" eaLnBrk="1" hangingPunct="1" latinLnBrk="1" lvl="0">
              <a:lnSpc>
                <a:spcPct val="80000"/>
              </a:lnSpc>
            </a:pPr>
            <a:r>
              <a:rPr altLang="en-US" lang="zh-CN"/>
              <a:t>In fact, without glia, the neurons would not work properly.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75"/>
                                        </p:tgtEl>
                                        <p:attrNameLst>
                                          <p:attrName>style.visibility</p:attrName>
                                        </p:attrNameLst>
                                      </p:cBhvr>
                                      <p:to>
                                        <p:strVal val="visible"/>
                                      </p:to>
                                    </p:set>
                                    <p:animEffect transition="in" filter="fade">
                                      <p:cBhvr>
                                        <p:cTn dur="2000" id="7"/>
                                        <p:tgtEl>
                                          <p:spTgt spid="1048675"/>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76">
                                            <p:txEl>
                                              <p:charRg st="0" end="62"/>
                                            </p:txEl>
                                          </p:spTgt>
                                        </p:tgtEl>
                                        <p:attrNameLst>
                                          <p:attrName>style.visibility</p:attrName>
                                        </p:attrNameLst>
                                      </p:cBhvr>
                                      <p:to>
                                        <p:strVal val="visible"/>
                                      </p:to>
                                    </p:set>
                                    <p:animEffect transition="in" filter="fade">
                                      <p:cBhvr>
                                        <p:cTn dur="2000" id="12"/>
                                        <p:tgtEl>
                                          <p:spTgt spid="1048676">
                                            <p:txEl>
                                              <p:charRg st="0" end="62"/>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76">
                                            <p:txEl>
                                              <p:charRg st="62" end="201"/>
                                            </p:txEl>
                                          </p:spTgt>
                                        </p:tgtEl>
                                        <p:attrNameLst>
                                          <p:attrName>style.visibility</p:attrName>
                                        </p:attrNameLst>
                                      </p:cBhvr>
                                      <p:to>
                                        <p:strVal val="visible"/>
                                      </p:to>
                                    </p:set>
                                    <p:animEffect transition="in" filter="fade">
                                      <p:cBhvr>
                                        <p:cTn dur="2000" id="17"/>
                                        <p:tgtEl>
                                          <p:spTgt spid="1048676">
                                            <p:txEl>
                                              <p:charRg st="62" end="201"/>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76">
                                            <p:txEl>
                                              <p:charRg st="201" end="309"/>
                                            </p:txEl>
                                          </p:spTgt>
                                        </p:tgtEl>
                                        <p:attrNameLst>
                                          <p:attrName>style.visibility</p:attrName>
                                        </p:attrNameLst>
                                      </p:cBhvr>
                                      <p:to>
                                        <p:strVal val="visible"/>
                                      </p:to>
                                    </p:set>
                                    <p:animEffect transition="in" filter="fade">
                                      <p:cBhvr>
                                        <p:cTn dur="2000" id="22"/>
                                        <p:tgtEl>
                                          <p:spTgt spid="1048676">
                                            <p:txEl>
                                              <p:charRg st="201" end="309"/>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76">
                                            <p:txEl>
                                              <p:charRg st="309" end="370"/>
                                            </p:txEl>
                                          </p:spTgt>
                                        </p:tgtEl>
                                        <p:attrNameLst>
                                          <p:attrName>style.visibility</p:attrName>
                                        </p:attrNameLst>
                                      </p:cBhvr>
                                      <p:to>
                                        <p:strVal val="visible"/>
                                      </p:to>
                                    </p:set>
                                    <p:animEffect transition="in" filter="fade">
                                      <p:cBhvr>
                                        <p:cTn dur="2000" id="27"/>
                                        <p:tgtEl>
                                          <p:spTgt spid="1048676">
                                            <p:txEl>
                                              <p:charRg st="309" end="37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75" grpId="0" uiExpand="0" build="whole"/>
      <p:bldP spid="1048676" grpId="0" uiExpand="0" build="p" bldLvl="1"/>
    </p:bldLst>
  </p:timing>
</p:sld>
</file>

<file path=ppt/slides/slide58.xml><?xml version="1.0" encoding="utf-8"?>
<p:sld xmlns:a="http://schemas.openxmlformats.org/drawingml/2006/main" xmlns:r="http://schemas.openxmlformats.org/officeDocument/2006/relationships" xmlns:p="http://schemas.openxmlformats.org/presentationml/2006/main" showMasterSp="1">
  <p:cSld>
    <p:spTree>
      <p:nvGrpSpPr>
        <p:cNvPr id="184" name=""/>
        <p:cNvGrpSpPr/>
        <p:nvPr/>
      </p:nvGrpSpPr>
      <p:grpSpPr>
        <a:xfrm rot="0">
          <a:off x="0" y="0"/>
          <a:ext cx="0" cy="0"/>
          <a:chOff x="0" y="0"/>
          <a:chExt cx="0" cy="0"/>
        </a:xfrm>
      </p:grpSpPr>
      <p:sp>
        <p:nvSpPr>
          <p:cNvPr id="1048677"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sz="2400" lang="zh-CN"/>
              <a:t>They form the structural matrix of the CNS but additionally play a vital role in the transportation of gases, water, electrolytes and metabolites from the capillaries to the neurons and they remove waste products from the neurons.</a:t>
            </a:r>
          </a:p>
          <a:p>
            <a:pPr algn="just" eaLnBrk="1" hangingPunct="1" latinLnBrk="1" lvl="0"/>
            <a:r>
              <a:rPr altLang="en-US" sz="2400" lang="zh-CN"/>
              <a:t>Unlike the neurons the glia cells undergo mitotic division. </a:t>
            </a:r>
          </a:p>
          <a:p>
            <a:pPr algn="just" eaLnBrk="1" hangingPunct="1" latinLnBrk="1" lvl="0"/>
            <a:r>
              <a:rPr altLang="en-US" sz="2400" lang="zh-CN"/>
              <a:t>Neuroglia does not typically have synapses at their surface.</a:t>
            </a:r>
          </a:p>
          <a:p>
            <a:pPr algn="just" eaLnBrk="1" hangingPunct="1" latinLnBrk="1" lvl="0"/>
            <a:r>
              <a:rPr altLang="en-US" sz="2400" lang="zh-CN"/>
              <a:t>Classically neuroglial cells are described as existing only in the central nervous system (CNS, i.e. brain and spinal cord) where there are three kinds: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77">
                                            <p:txEl>
                                              <p:charRg st="0" end="231"/>
                                            </p:txEl>
                                          </p:spTgt>
                                        </p:tgtEl>
                                        <p:attrNameLst>
                                          <p:attrName>style.visibility</p:attrName>
                                        </p:attrNameLst>
                                      </p:cBhvr>
                                      <p:to>
                                        <p:strVal val="visible"/>
                                      </p:to>
                                    </p:set>
                                    <p:animEffect transition="in" filter="fade">
                                      <p:cBhvr>
                                        <p:cTn dur="2000" id="12"/>
                                        <p:tgtEl>
                                          <p:spTgt spid="1048677">
                                            <p:txEl>
                                              <p:charRg st="0" end="23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77">
                                            <p:txEl>
                                              <p:charRg st="231" end="292"/>
                                            </p:txEl>
                                          </p:spTgt>
                                        </p:tgtEl>
                                        <p:attrNameLst>
                                          <p:attrName>style.visibility</p:attrName>
                                        </p:attrNameLst>
                                      </p:cBhvr>
                                      <p:to>
                                        <p:strVal val="visible"/>
                                      </p:to>
                                    </p:set>
                                    <p:animEffect transition="in" filter="fade">
                                      <p:cBhvr>
                                        <p:cTn dur="2000" id="17"/>
                                        <p:tgtEl>
                                          <p:spTgt spid="1048677">
                                            <p:txEl>
                                              <p:charRg st="231" end="292"/>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77">
                                            <p:txEl>
                                              <p:charRg st="292" end="353"/>
                                            </p:txEl>
                                          </p:spTgt>
                                        </p:tgtEl>
                                        <p:attrNameLst>
                                          <p:attrName>style.visibility</p:attrName>
                                        </p:attrNameLst>
                                      </p:cBhvr>
                                      <p:to>
                                        <p:strVal val="visible"/>
                                      </p:to>
                                    </p:set>
                                    <p:animEffect transition="in" filter="fade">
                                      <p:cBhvr>
                                        <p:cTn dur="2000" id="22"/>
                                        <p:tgtEl>
                                          <p:spTgt spid="1048677">
                                            <p:txEl>
                                              <p:charRg st="292" end="353"/>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77">
                                            <p:txEl>
                                              <p:charRg st="353" end="507"/>
                                            </p:txEl>
                                          </p:spTgt>
                                        </p:tgtEl>
                                        <p:attrNameLst>
                                          <p:attrName>style.visibility</p:attrName>
                                        </p:attrNameLst>
                                      </p:cBhvr>
                                      <p:to>
                                        <p:strVal val="visible"/>
                                      </p:to>
                                    </p:set>
                                    <p:animEffect transition="in" filter="fade">
                                      <p:cBhvr>
                                        <p:cTn dur="2000" id="27"/>
                                        <p:tgtEl>
                                          <p:spTgt spid="1048677">
                                            <p:txEl>
                                              <p:charRg st="353" end="50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77" grpId="0" uiExpand="0" build="p" bldLvl="1"/>
    </p:bldLst>
  </p:timing>
</p:sld>
</file>

<file path=ppt/slides/slide59.xml><?xml version="1.0" encoding="utf-8"?>
<p:sld xmlns:a="http://schemas.openxmlformats.org/drawingml/2006/main" xmlns:r="http://schemas.openxmlformats.org/officeDocument/2006/relationships" xmlns:p="http://schemas.openxmlformats.org/presentationml/2006/main" showMasterSp="1">
  <p:cSld>
    <p:spTree>
      <p:nvGrpSpPr>
        <p:cNvPr id="185" name=""/>
        <p:cNvGrpSpPr/>
        <p:nvPr/>
      </p:nvGrpSpPr>
      <p:grpSpPr>
        <a:xfrm rot="0">
          <a:off x="0" y="0"/>
          <a:ext cx="0" cy="0"/>
          <a:chOff x="0" y="0"/>
          <a:chExt cx="0" cy="0"/>
        </a:xfrm>
      </p:grpSpPr>
      <p:sp>
        <p:nvSpPr>
          <p:cNvPr id="1048678"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b="1" lang="zh-CN"/>
              <a:t>Astrocytes</a:t>
            </a:r>
          </a:p>
          <a:p>
            <a:pPr eaLnBrk="1" hangingPunct="1" latinLnBrk="1" lvl="0"/>
            <a:r>
              <a:t>Star-shaped cells that provide physical and nutritional support for neurons: </a:t>
            </a:r>
          </a:p>
          <a:p>
            <a:pPr eaLnBrk="1" hangingPunct="1" latinLnBrk="1" lvl="0"/>
            <a:r>
              <a:t>1) clean up brain "debris";</a:t>
            </a:r>
          </a:p>
          <a:p>
            <a:pPr eaLnBrk="1" hangingPunct="1" latinLnBrk="1" lvl="0"/>
            <a:r>
              <a:t>2) transport nutrients to neurons;</a:t>
            </a:r>
          </a:p>
          <a:p>
            <a:pPr eaLnBrk="1" hangingPunct="1" latinLnBrk="1" lvl="0"/>
            <a:r>
              <a:t>3) hold neurons in place; </a:t>
            </a:r>
          </a:p>
          <a:p>
            <a:pPr eaLnBrk="1" hangingPunct="1" latinLnBrk="1" lvl="0"/>
            <a:r>
              <a:t>4) digest parts of dead neurons; </a:t>
            </a:r>
          </a:p>
          <a:p>
            <a:pPr eaLnBrk="1" hangingPunct="1" latinLnBrk="1" lvl="0"/>
            <a:r>
              <a:t>5) regulate content of extracellular space;</a:t>
            </a:r>
          </a:p>
          <a:p>
            <a:pPr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78">
                                            <p:txEl>
                                              <p:charRg st="0" end="11"/>
                                            </p:txEl>
                                          </p:spTgt>
                                        </p:tgtEl>
                                        <p:attrNameLst>
                                          <p:attrName>style.visibility</p:attrName>
                                        </p:attrNameLst>
                                      </p:cBhvr>
                                      <p:to>
                                        <p:strVal val="visible"/>
                                      </p:to>
                                    </p:set>
                                    <p:animEffect transition="in" filter="fade">
                                      <p:cBhvr>
                                        <p:cTn dur="2000" id="12"/>
                                        <p:tgtEl>
                                          <p:spTgt spid="1048678">
                                            <p:txEl>
                                              <p:charRg st="0" end="1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78">
                                            <p:txEl>
                                              <p:charRg st="11" end="89"/>
                                            </p:txEl>
                                          </p:spTgt>
                                        </p:tgtEl>
                                        <p:attrNameLst>
                                          <p:attrName>style.visibility</p:attrName>
                                        </p:attrNameLst>
                                      </p:cBhvr>
                                      <p:to>
                                        <p:strVal val="visible"/>
                                      </p:to>
                                    </p:set>
                                    <p:animEffect transition="in" filter="fade">
                                      <p:cBhvr>
                                        <p:cTn dur="2000" id="17"/>
                                        <p:tgtEl>
                                          <p:spTgt spid="1048678">
                                            <p:txEl>
                                              <p:charRg st="11" end="89"/>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78">
                                            <p:txEl>
                                              <p:charRg st="89" end="117"/>
                                            </p:txEl>
                                          </p:spTgt>
                                        </p:tgtEl>
                                        <p:attrNameLst>
                                          <p:attrName>style.visibility</p:attrName>
                                        </p:attrNameLst>
                                      </p:cBhvr>
                                      <p:to>
                                        <p:strVal val="visible"/>
                                      </p:to>
                                    </p:set>
                                    <p:animEffect transition="in" filter="fade">
                                      <p:cBhvr>
                                        <p:cTn dur="2000" id="22"/>
                                        <p:tgtEl>
                                          <p:spTgt spid="1048678">
                                            <p:txEl>
                                              <p:charRg st="89" end="117"/>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78">
                                            <p:txEl>
                                              <p:charRg st="117" end="152"/>
                                            </p:txEl>
                                          </p:spTgt>
                                        </p:tgtEl>
                                        <p:attrNameLst>
                                          <p:attrName>style.visibility</p:attrName>
                                        </p:attrNameLst>
                                      </p:cBhvr>
                                      <p:to>
                                        <p:strVal val="visible"/>
                                      </p:to>
                                    </p:set>
                                    <p:animEffect transition="in" filter="fade">
                                      <p:cBhvr>
                                        <p:cTn dur="2000" id="27"/>
                                        <p:tgtEl>
                                          <p:spTgt spid="1048678">
                                            <p:txEl>
                                              <p:charRg st="117" end="152"/>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78">
                                            <p:txEl>
                                              <p:charRg st="152" end="179"/>
                                            </p:txEl>
                                          </p:spTgt>
                                        </p:tgtEl>
                                        <p:attrNameLst>
                                          <p:attrName>style.visibility</p:attrName>
                                        </p:attrNameLst>
                                      </p:cBhvr>
                                      <p:to>
                                        <p:strVal val="visible"/>
                                      </p:to>
                                    </p:set>
                                    <p:animEffect transition="in" filter="fade">
                                      <p:cBhvr>
                                        <p:cTn dur="2000" id="32"/>
                                        <p:tgtEl>
                                          <p:spTgt spid="1048678">
                                            <p:txEl>
                                              <p:charRg st="152" end="179"/>
                                            </p:txEl>
                                          </p:spTgt>
                                        </p:tgtEl>
                                      </p:cBhvr>
                                    </p:animEffect>
                                  </p:childTnLst>
                                </p:cTn>
                              </p:par>
                            </p:childTnLst>
                          </p:cTn>
                        </p:par>
                      </p:childTnLst>
                    </p:cTn>
                  </p:par>
                  <p:par>
                    <p:cTn fill="hold" id="33" nodeType="clickPar">
                      <p:stCondLst>
                        <p:cond delay="indefinite"/>
                      </p:stCondLst>
                      <p:childTnLst>
                        <p:par>
                          <p:cTn fill="hold" id="34" nodeType="withGroup">
                            <p:stCondLst>
                              <p:cond delay="0"/>
                            </p:stCondLst>
                            <p:childTnLst>
                              <p:par>
                                <p:cTn fill="hold" grpId="0" id="35" nodeType="clickEffect" presetClass="entr" presetID="10" presetSubtype="0">
                                  <p:stCondLst>
                                    <p:cond delay="0"/>
                                  </p:stCondLst>
                                  <p:childTnLst>
                                    <p:set>
                                      <p:cBhvr>
                                        <p:cTn dur="1" fill="hold" id="36">
                                          <p:stCondLst>
                                            <p:cond delay="0"/>
                                          </p:stCondLst>
                                        </p:cTn>
                                        <p:tgtEl>
                                          <p:spTgt spid="1048678">
                                            <p:txEl>
                                              <p:charRg st="179" end="213"/>
                                            </p:txEl>
                                          </p:spTgt>
                                        </p:tgtEl>
                                        <p:attrNameLst>
                                          <p:attrName>style.visibility</p:attrName>
                                        </p:attrNameLst>
                                      </p:cBhvr>
                                      <p:to>
                                        <p:strVal val="visible"/>
                                      </p:to>
                                    </p:set>
                                    <p:animEffect transition="in" filter="fade">
                                      <p:cBhvr>
                                        <p:cTn dur="2000" id="37"/>
                                        <p:tgtEl>
                                          <p:spTgt spid="1048678">
                                            <p:txEl>
                                              <p:charRg st="179" end="213"/>
                                            </p:txEl>
                                          </p:spTgt>
                                        </p:tgtEl>
                                      </p:cBhvr>
                                    </p:animEffect>
                                  </p:childTnLst>
                                </p:cTn>
                              </p:par>
                            </p:childTnLst>
                          </p:cTn>
                        </p:par>
                      </p:childTnLst>
                    </p:cTn>
                  </p:par>
                  <p:par>
                    <p:cTn fill="hold" id="38" nodeType="clickPar">
                      <p:stCondLst>
                        <p:cond delay="indefinite"/>
                      </p:stCondLst>
                      <p:childTnLst>
                        <p:par>
                          <p:cTn fill="hold" id="39" nodeType="withGroup">
                            <p:stCondLst>
                              <p:cond delay="0"/>
                            </p:stCondLst>
                            <p:childTnLst>
                              <p:par>
                                <p:cTn fill="hold" grpId="0" id="40" nodeType="clickEffect" presetClass="entr" presetID="10" presetSubtype="0">
                                  <p:stCondLst>
                                    <p:cond delay="0"/>
                                  </p:stCondLst>
                                  <p:childTnLst>
                                    <p:set>
                                      <p:cBhvr>
                                        <p:cTn dur="1" fill="hold" id="41">
                                          <p:stCondLst>
                                            <p:cond delay="0"/>
                                          </p:stCondLst>
                                        </p:cTn>
                                        <p:tgtEl>
                                          <p:spTgt spid="1048678">
                                            <p:txEl>
                                              <p:charRg st="213" end="257"/>
                                            </p:txEl>
                                          </p:spTgt>
                                        </p:tgtEl>
                                        <p:attrNameLst>
                                          <p:attrName>style.visibility</p:attrName>
                                        </p:attrNameLst>
                                      </p:cBhvr>
                                      <p:to>
                                        <p:strVal val="visible"/>
                                      </p:to>
                                    </p:set>
                                    <p:animEffect transition="in" filter="fade">
                                      <p:cBhvr>
                                        <p:cTn dur="2000" id="42"/>
                                        <p:tgtEl>
                                          <p:spTgt spid="1048678">
                                            <p:txEl>
                                              <p:charRg st="213" end="25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78" grpId="0" uiExpand="0" build="p" bldLvl="1"/>
    </p:bldLst>
  </p:timing>
</p:sld>
</file>

<file path=ppt/slides/slide6.xml><?xml version="1.0" encoding="utf-8"?>
<p:sld xmlns:a="http://schemas.openxmlformats.org/drawingml/2006/main" xmlns:r="http://schemas.openxmlformats.org/officeDocument/2006/relationships" xmlns:p="http://schemas.openxmlformats.org/presentationml/2006/main" showMasterSp="1">
  <p:cSld>
    <p:spTree>
      <p:nvGrpSpPr>
        <p:cNvPr id="129" name=""/>
        <p:cNvGrpSpPr/>
        <p:nvPr/>
      </p:nvGrpSpPr>
      <p:grpSpPr>
        <a:xfrm rot="0">
          <a:off x="0" y="0"/>
          <a:ext cx="0" cy="0"/>
          <a:chOff x="0" y="0"/>
          <a:chExt cx="0" cy="0"/>
        </a:xfrm>
      </p:grpSpPr>
      <p:sp>
        <p:nvSpPr>
          <p:cNvPr id="1048602"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sz="2800" lang="zh-CN"/>
              <a:t>General Function of the Nervous System</a:t>
            </a:r>
            <a:r>
              <a:rPr sz="2800"/>
              <a:t> </a:t>
            </a:r>
          </a:p>
        </p:txBody>
      </p:sp>
      <p:sp>
        <p:nvSpPr>
          <p:cNvPr id="1048603"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The nervous system is the main coordinator of body functions. </a:t>
            </a:r>
          </a:p>
          <a:p>
            <a:pPr algn="just" eaLnBrk="1" hangingPunct="1" latinLnBrk="1" lvl="0"/>
            <a:r>
              <a:rPr altLang="en-US" lang="zh-CN"/>
              <a:t>It is responsible for the following: </a:t>
            </a:r>
            <a:r>
              <a:rPr b="1"/>
              <a:t>consciousness, behavior, memory, recognition </a:t>
            </a:r>
            <a:r>
              <a:t>and </a:t>
            </a:r>
            <a:r>
              <a:rPr b="1"/>
              <a:t>learning</a:t>
            </a:r>
            <a:r>
              <a:t>. </a:t>
            </a:r>
          </a:p>
          <a:p>
            <a:pPr algn="just" eaLnBrk="1" hangingPunct="1" latinLnBrk="1" lvl="0"/>
            <a:r>
              <a:t>It is also responsible for the most highly developed attributes of man such as; </a:t>
            </a:r>
            <a:r>
              <a:rPr b="1"/>
              <a:t>imagination, abstract reasoning </a:t>
            </a:r>
            <a:r>
              <a:t>and </a:t>
            </a:r>
            <a:r>
              <a:rPr b="1"/>
              <a:t>creative thoughts</a:t>
            </a:r>
            <a:r>
              <a:t>.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02"/>
                                        </p:tgtEl>
                                        <p:attrNameLst>
                                          <p:attrName>style.visibility</p:attrName>
                                        </p:attrNameLst>
                                      </p:cBhvr>
                                      <p:to>
                                        <p:strVal val="visible"/>
                                      </p:to>
                                    </p:set>
                                    <p:animEffect transition="in" filter="fade">
                                      <p:cBhvr>
                                        <p:cTn dur="2000" id="7"/>
                                        <p:tgtEl>
                                          <p:spTgt spid="1048602"/>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03">
                                            <p:txEl>
                                              <p:charRg st="0" end="63"/>
                                            </p:txEl>
                                          </p:spTgt>
                                        </p:tgtEl>
                                        <p:attrNameLst>
                                          <p:attrName>style.visibility</p:attrName>
                                        </p:attrNameLst>
                                      </p:cBhvr>
                                      <p:to>
                                        <p:strVal val="visible"/>
                                      </p:to>
                                    </p:set>
                                    <p:animEffect transition="in" filter="fade">
                                      <p:cBhvr>
                                        <p:cTn dur="2000" id="12"/>
                                        <p:tgtEl>
                                          <p:spTgt spid="1048603">
                                            <p:txEl>
                                              <p:charRg st="0" end="63"/>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03">
                                            <p:txEl>
                                              <p:charRg st="63" end="160"/>
                                            </p:txEl>
                                          </p:spTgt>
                                        </p:tgtEl>
                                        <p:attrNameLst>
                                          <p:attrName>style.visibility</p:attrName>
                                        </p:attrNameLst>
                                      </p:cBhvr>
                                      <p:to>
                                        <p:strVal val="visible"/>
                                      </p:to>
                                    </p:set>
                                    <p:animEffect transition="in" filter="fade">
                                      <p:cBhvr>
                                        <p:cTn dur="2000" id="17"/>
                                        <p:tgtEl>
                                          <p:spTgt spid="1048603">
                                            <p:txEl>
                                              <p:charRg st="63" end="160"/>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03">
                                            <p:txEl>
                                              <p:charRg st="160" end="296"/>
                                            </p:txEl>
                                          </p:spTgt>
                                        </p:tgtEl>
                                        <p:attrNameLst>
                                          <p:attrName>style.visibility</p:attrName>
                                        </p:attrNameLst>
                                      </p:cBhvr>
                                      <p:to>
                                        <p:strVal val="visible"/>
                                      </p:to>
                                    </p:set>
                                    <p:animEffect transition="in" filter="fade">
                                      <p:cBhvr>
                                        <p:cTn dur="2000" id="22"/>
                                        <p:tgtEl>
                                          <p:spTgt spid="1048603">
                                            <p:txEl>
                                              <p:charRg st="160" end="29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2" grpId="0" uiExpand="0" build="whole"/>
      <p:bldP spid="1048603" grpId="0" uiExpand="0" build="p" bldLvl="1"/>
    </p:bldLst>
  </p:timing>
</p:sld>
</file>

<file path=ppt/slides/slide60.xml><?xml version="1.0" encoding="utf-8"?>
<p:sld xmlns:a="http://schemas.openxmlformats.org/drawingml/2006/main" xmlns:r="http://schemas.openxmlformats.org/officeDocument/2006/relationships" xmlns:p="http://schemas.openxmlformats.org/presentationml/2006/main" showMasterSp="1">
  <p:cSld>
    <p:spTree>
      <p:nvGrpSpPr>
        <p:cNvPr id="186" name=""/>
        <p:cNvGrpSpPr/>
        <p:nvPr/>
      </p:nvGrpSpPr>
      <p:grpSpPr>
        <a:xfrm rot="0">
          <a:off x="0" y="0"/>
          <a:ext cx="0" cy="0"/>
          <a:chOff x="0" y="0"/>
          <a:chExt cx="0" cy="0"/>
        </a:xfrm>
      </p:grpSpPr>
      <p:sp>
        <p:nvSpPr>
          <p:cNvPr id="1048679"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endParaRPr altLang="en-US" lang="zh-CN"/>
          </a:p>
          <a:p>
            <a:pPr algn="just" eaLnBrk="1" hangingPunct="1" latinLnBrk="1" lvl="0"/>
            <a:r>
              <a:rPr altLang="en-US" lang="zh-CN"/>
              <a:t>6) provide structural support and their processes often have 'end feet' that abut the basal lamina around the capillary endothelium or line the exterior surface of the CNS. </a:t>
            </a:r>
          </a:p>
          <a:p>
            <a:pPr algn="just" eaLnBrk="1" hangingPunct="1" latinLnBrk="1" lvl="0"/>
            <a:r>
              <a:rPr altLang="en-US" lang="zh-CN"/>
              <a:t>Cell bodies of astrocytes are among the largest for the glia, but only overlap the lower end for size of neurons.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79">
                                            <p:txEl>
                                              <p:charRg st="1" end="175"/>
                                            </p:txEl>
                                          </p:spTgt>
                                        </p:tgtEl>
                                        <p:attrNameLst>
                                          <p:attrName>style.visibility</p:attrName>
                                        </p:attrNameLst>
                                      </p:cBhvr>
                                      <p:to>
                                        <p:strVal val="visible"/>
                                      </p:to>
                                    </p:set>
                                    <p:animEffect transition="in" filter="fade">
                                      <p:cBhvr>
                                        <p:cTn dur="2000" id="12"/>
                                        <p:tgtEl>
                                          <p:spTgt spid="1048679">
                                            <p:txEl>
                                              <p:charRg st="1" end="175"/>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79">
                                            <p:txEl>
                                              <p:charRg st="175" end="290"/>
                                            </p:txEl>
                                          </p:spTgt>
                                        </p:tgtEl>
                                        <p:attrNameLst>
                                          <p:attrName>style.visibility</p:attrName>
                                        </p:attrNameLst>
                                      </p:cBhvr>
                                      <p:to>
                                        <p:strVal val="visible"/>
                                      </p:to>
                                    </p:set>
                                    <p:animEffect transition="in" filter="fade">
                                      <p:cBhvr>
                                        <p:cTn dur="2000" id="17"/>
                                        <p:tgtEl>
                                          <p:spTgt spid="1048679">
                                            <p:txEl>
                                              <p:charRg st="175" end="29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79" grpId="0" uiExpand="0" build="p" bldLvl="1"/>
    </p:bldLst>
  </p:timing>
</p:sld>
</file>

<file path=ppt/slides/slide61.xml><?xml version="1.0" encoding="utf-8"?>
<p:sld xmlns:a="http://schemas.openxmlformats.org/drawingml/2006/main" xmlns:r="http://schemas.openxmlformats.org/officeDocument/2006/relationships" xmlns:p="http://schemas.openxmlformats.org/presentationml/2006/main" showMasterSp="1">
  <p:cSld>
    <p:spTree>
      <p:nvGrpSpPr>
        <p:cNvPr id="138" name=""/>
        <p:cNvGrpSpPr/>
        <p:nvPr/>
      </p:nvGrpSpPr>
      <p:grpSpPr>
        <a:xfrm rot="0">
          <a:off x="0" y="0"/>
          <a:ext cx="0" cy="0"/>
          <a:chOff x="0" y="0"/>
          <a:chExt cx="0" cy="0"/>
        </a:xfrm>
      </p:grpSpPr>
      <p:sp>
        <p:nvSpPr>
          <p:cNvPr id="1048613"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lnSpc>
                <a:spcPct val="80000"/>
              </a:lnSpc>
            </a:pPr>
            <a:r>
              <a:rPr altLang="en-US" b="1" lang="zh-CN"/>
              <a:t>Oligodendrocytes</a:t>
            </a:r>
            <a:r>
              <a:t> form myelin sheaths around axons in the CNS.  </a:t>
            </a:r>
          </a:p>
          <a:p>
            <a:pPr eaLnBrk="1" hangingPunct="1" latinLnBrk="1" lvl="0">
              <a:lnSpc>
                <a:spcPct val="80000"/>
              </a:lnSpc>
            </a:pPr>
            <a:r>
              <a:t>One oligodendrocyte can form myelin sheaths along more than one internode of more than one axon.  </a:t>
            </a:r>
          </a:p>
          <a:p>
            <a:pPr eaLnBrk="1" hangingPunct="1" latinLnBrk="1" lvl="0">
              <a:lnSpc>
                <a:spcPct val="80000"/>
              </a:lnSpc>
            </a:pPr>
            <a:r>
              <a:t>They have smaller cell bodies than astrocytes and relatively fewer processes leaving the cell body. </a:t>
            </a:r>
          </a:p>
          <a:p>
            <a:pPr eaLnBrk="1" hangingPunct="1" latinLnBrk="1" lvl="0">
              <a:lnSpc>
                <a:spcPct val="80000"/>
              </a:lnSpc>
            </a:pPr>
            <a:r>
              <a:t>They appear to be sensitive to a variety of pathological conditions, including a variety of hereditary defects such as multiple sclerosis.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13">
                                            <p:txEl>
                                              <p:charRg st="0" end="64"/>
                                            </p:txEl>
                                          </p:spTgt>
                                        </p:tgtEl>
                                        <p:attrNameLst>
                                          <p:attrName>style.visibility</p:attrName>
                                        </p:attrNameLst>
                                      </p:cBhvr>
                                      <p:to>
                                        <p:strVal val="visible"/>
                                      </p:to>
                                    </p:set>
                                    <p:animEffect transition="in" filter="fade">
                                      <p:cBhvr>
                                        <p:cTn dur="2000" id="12"/>
                                        <p:tgtEl>
                                          <p:spTgt spid="1048613">
                                            <p:txEl>
                                              <p:charRg st="0" end="64"/>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13">
                                            <p:txEl>
                                              <p:charRg st="64" end="163"/>
                                            </p:txEl>
                                          </p:spTgt>
                                        </p:tgtEl>
                                        <p:attrNameLst>
                                          <p:attrName>style.visibility</p:attrName>
                                        </p:attrNameLst>
                                      </p:cBhvr>
                                      <p:to>
                                        <p:strVal val="visible"/>
                                      </p:to>
                                    </p:set>
                                    <p:animEffect transition="in" filter="fade">
                                      <p:cBhvr>
                                        <p:cTn dur="2000" id="17"/>
                                        <p:tgtEl>
                                          <p:spTgt spid="1048613">
                                            <p:txEl>
                                              <p:charRg st="64" end="163"/>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13">
                                            <p:txEl>
                                              <p:charRg st="163" end="264"/>
                                            </p:txEl>
                                          </p:spTgt>
                                        </p:tgtEl>
                                        <p:attrNameLst>
                                          <p:attrName>style.visibility</p:attrName>
                                        </p:attrNameLst>
                                      </p:cBhvr>
                                      <p:to>
                                        <p:strVal val="visible"/>
                                      </p:to>
                                    </p:set>
                                    <p:animEffect transition="in" filter="fade">
                                      <p:cBhvr>
                                        <p:cTn dur="2000" id="22"/>
                                        <p:tgtEl>
                                          <p:spTgt spid="1048613">
                                            <p:txEl>
                                              <p:charRg st="163" end="264"/>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13">
                                            <p:txEl>
                                              <p:charRg st="264" end="403"/>
                                            </p:txEl>
                                          </p:spTgt>
                                        </p:tgtEl>
                                        <p:attrNameLst>
                                          <p:attrName>style.visibility</p:attrName>
                                        </p:attrNameLst>
                                      </p:cBhvr>
                                      <p:to>
                                        <p:strVal val="visible"/>
                                      </p:to>
                                    </p:set>
                                    <p:animEffect transition="in" filter="fade">
                                      <p:cBhvr>
                                        <p:cTn dur="2000" id="27"/>
                                        <p:tgtEl>
                                          <p:spTgt spid="1048613">
                                            <p:txEl>
                                              <p:charRg st="264" end="40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3" grpId="0" uiExpand="0" build="p" bldLvl="1"/>
    </p:bldLst>
  </p:timing>
</p:sld>
</file>

<file path=ppt/slides/slide62.xml><?xml version="1.0" encoding="utf-8"?>
<p:sld xmlns:a="http://schemas.openxmlformats.org/drawingml/2006/main" xmlns:r="http://schemas.openxmlformats.org/officeDocument/2006/relationships" xmlns:p="http://schemas.openxmlformats.org/presentationml/2006/main" showMasterSp="1">
  <p:cSld>
    <p:spTree>
      <p:nvGrpSpPr>
        <p:cNvPr id="132" name=""/>
        <p:cNvGrpSpPr/>
        <p:nvPr/>
      </p:nvGrpSpPr>
      <p:grpSpPr>
        <a:xfrm rot="0">
          <a:off x="0" y="0"/>
          <a:ext cx="0" cy="0"/>
          <a:chOff x="0" y="0"/>
          <a:chExt cx="0" cy="0"/>
        </a:xfrm>
      </p:grpSpPr>
      <p:sp>
        <p:nvSpPr>
          <p:cNvPr id="1048606"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80000"/>
              </a:lnSpc>
            </a:pPr>
            <a:r>
              <a:rPr altLang="en-US" b="1" sz="2400" lang="zh-CN"/>
              <a:t>Microglia</a:t>
            </a:r>
            <a:r>
              <a:rPr sz="2400"/>
              <a:t> cells are the main phagocytic cell and antigen-presenting cells in the CNS.  </a:t>
            </a:r>
          </a:p>
          <a:p>
            <a:pPr algn="just" eaLnBrk="1" hangingPunct="1" latinLnBrk="1" lvl="0">
              <a:lnSpc>
                <a:spcPct val="80000"/>
              </a:lnSpc>
            </a:pPr>
            <a:r>
              <a:rPr sz="2400"/>
              <a:t>They have the smallest cell bodies among the neuroglia.  </a:t>
            </a:r>
          </a:p>
          <a:p>
            <a:pPr algn="just" eaLnBrk="1" hangingPunct="1" latinLnBrk="1" lvl="0">
              <a:lnSpc>
                <a:spcPct val="80000"/>
              </a:lnSpc>
            </a:pPr>
            <a:r>
              <a:rPr sz="2400"/>
              <a:t>There are at least two other cells in the adult mammalian CNS that could be considered 'glial-like cells'</a:t>
            </a:r>
          </a:p>
          <a:p>
            <a:pPr algn="just" eaLnBrk="1" hangingPunct="1" latinLnBrk="1" lvl="0">
              <a:lnSpc>
                <a:spcPct val="80000"/>
              </a:lnSpc>
            </a:pPr>
            <a:r>
              <a:rPr b="1" sz="2400"/>
              <a:t>Ependymal cells</a:t>
            </a:r>
            <a:r>
              <a:rPr sz="2400"/>
              <a:t> line most of the ventricular system of the CNS, which is an inner space or lumen. </a:t>
            </a:r>
          </a:p>
          <a:p>
            <a:pPr algn="just" eaLnBrk="1" hangingPunct="1" latinLnBrk="1" lvl="0">
              <a:lnSpc>
                <a:spcPct val="80000"/>
              </a:lnSpc>
            </a:pPr>
            <a:r>
              <a:rPr b="1" sz="2400"/>
              <a:t>Choroidal cells</a:t>
            </a:r>
            <a:r>
              <a:rPr sz="2400"/>
              <a:t> form the inner layer of the choroid plexus which abuts the ventricular system at certain places in the brain. </a:t>
            </a:r>
          </a:p>
          <a:p>
            <a:pPr algn="just" eaLnBrk="1" hangingPunct="1" latinLnBrk="1" lvl="0">
              <a:lnSpc>
                <a:spcPct val="80000"/>
              </a:lnSpc>
            </a:pPr>
            <a:r>
              <a:rPr sz="2400"/>
              <a:t>These cells secrete cerebrospinal fluid into the ventricles.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06">
                                            <p:txEl>
                                              <p:charRg st="0" end="88"/>
                                            </p:txEl>
                                          </p:spTgt>
                                        </p:tgtEl>
                                        <p:attrNameLst>
                                          <p:attrName>style.visibility</p:attrName>
                                        </p:attrNameLst>
                                      </p:cBhvr>
                                      <p:to>
                                        <p:strVal val="visible"/>
                                      </p:to>
                                    </p:set>
                                    <p:animEffect transition="in" filter="fade">
                                      <p:cBhvr>
                                        <p:cTn dur="2000" id="12"/>
                                        <p:tgtEl>
                                          <p:spTgt spid="1048606">
                                            <p:txEl>
                                              <p:charRg st="0" end="88"/>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06">
                                            <p:txEl>
                                              <p:charRg st="88" end="146"/>
                                            </p:txEl>
                                          </p:spTgt>
                                        </p:tgtEl>
                                        <p:attrNameLst>
                                          <p:attrName>style.visibility</p:attrName>
                                        </p:attrNameLst>
                                      </p:cBhvr>
                                      <p:to>
                                        <p:strVal val="visible"/>
                                      </p:to>
                                    </p:set>
                                    <p:animEffect transition="in" filter="fade">
                                      <p:cBhvr>
                                        <p:cTn dur="2000" id="17"/>
                                        <p:tgtEl>
                                          <p:spTgt spid="1048606">
                                            <p:txEl>
                                              <p:charRg st="88" end="146"/>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06">
                                            <p:txEl>
                                              <p:charRg st="146" end="252"/>
                                            </p:txEl>
                                          </p:spTgt>
                                        </p:tgtEl>
                                        <p:attrNameLst>
                                          <p:attrName>style.visibility</p:attrName>
                                        </p:attrNameLst>
                                      </p:cBhvr>
                                      <p:to>
                                        <p:strVal val="visible"/>
                                      </p:to>
                                    </p:set>
                                    <p:animEffect transition="in" filter="fade">
                                      <p:cBhvr>
                                        <p:cTn dur="2000" id="22"/>
                                        <p:tgtEl>
                                          <p:spTgt spid="1048606">
                                            <p:txEl>
                                              <p:charRg st="146" end="252"/>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06">
                                            <p:txEl>
                                              <p:charRg st="252" end="351"/>
                                            </p:txEl>
                                          </p:spTgt>
                                        </p:tgtEl>
                                        <p:attrNameLst>
                                          <p:attrName>style.visibility</p:attrName>
                                        </p:attrNameLst>
                                      </p:cBhvr>
                                      <p:to>
                                        <p:strVal val="visible"/>
                                      </p:to>
                                    </p:set>
                                    <p:animEffect transition="in" filter="fade">
                                      <p:cBhvr>
                                        <p:cTn dur="2000" id="27"/>
                                        <p:tgtEl>
                                          <p:spTgt spid="1048606">
                                            <p:txEl>
                                              <p:charRg st="252" end="351"/>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06">
                                            <p:txEl>
                                              <p:charRg st="351" end="478"/>
                                            </p:txEl>
                                          </p:spTgt>
                                        </p:tgtEl>
                                        <p:attrNameLst>
                                          <p:attrName>style.visibility</p:attrName>
                                        </p:attrNameLst>
                                      </p:cBhvr>
                                      <p:to>
                                        <p:strVal val="visible"/>
                                      </p:to>
                                    </p:set>
                                    <p:animEffect transition="in" filter="fade">
                                      <p:cBhvr>
                                        <p:cTn dur="2000" id="32"/>
                                        <p:tgtEl>
                                          <p:spTgt spid="1048606">
                                            <p:txEl>
                                              <p:charRg st="351" end="478"/>
                                            </p:txEl>
                                          </p:spTgt>
                                        </p:tgtEl>
                                      </p:cBhvr>
                                    </p:animEffect>
                                  </p:childTnLst>
                                </p:cTn>
                              </p:par>
                            </p:childTnLst>
                          </p:cTn>
                        </p:par>
                      </p:childTnLst>
                    </p:cTn>
                  </p:par>
                  <p:par>
                    <p:cTn fill="hold" id="33" nodeType="clickPar">
                      <p:stCondLst>
                        <p:cond delay="indefinite"/>
                      </p:stCondLst>
                      <p:childTnLst>
                        <p:par>
                          <p:cTn fill="hold" id="34" nodeType="withGroup">
                            <p:stCondLst>
                              <p:cond delay="0"/>
                            </p:stCondLst>
                            <p:childTnLst>
                              <p:par>
                                <p:cTn fill="hold" grpId="0" id="35" nodeType="clickEffect" presetClass="entr" presetID="10" presetSubtype="0">
                                  <p:stCondLst>
                                    <p:cond delay="0"/>
                                  </p:stCondLst>
                                  <p:childTnLst>
                                    <p:set>
                                      <p:cBhvr>
                                        <p:cTn dur="1" fill="hold" id="36">
                                          <p:stCondLst>
                                            <p:cond delay="0"/>
                                          </p:stCondLst>
                                        </p:cTn>
                                        <p:tgtEl>
                                          <p:spTgt spid="1048606">
                                            <p:txEl>
                                              <p:charRg st="478" end="540"/>
                                            </p:txEl>
                                          </p:spTgt>
                                        </p:tgtEl>
                                        <p:attrNameLst>
                                          <p:attrName>style.visibility</p:attrName>
                                        </p:attrNameLst>
                                      </p:cBhvr>
                                      <p:to>
                                        <p:strVal val="visible"/>
                                      </p:to>
                                    </p:set>
                                    <p:animEffect transition="in" filter="fade">
                                      <p:cBhvr>
                                        <p:cTn dur="2000" id="37"/>
                                        <p:tgtEl>
                                          <p:spTgt spid="1048606">
                                            <p:txEl>
                                              <p:charRg st="478" end="54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6" grpId="0" uiExpand="0" build="p" bldLvl="1"/>
    </p:bldLst>
  </p:timing>
</p:sld>
</file>

<file path=ppt/slides/slide63.xml><?xml version="1.0" encoding="utf-8"?>
<p:sld xmlns:a="http://schemas.openxmlformats.org/drawingml/2006/main" xmlns:r="http://schemas.openxmlformats.org/officeDocument/2006/relationships" xmlns:p="http://schemas.openxmlformats.org/presentationml/2006/main" showMasterSp="1">
  <p:cSld>
    <p:spTree>
      <p:nvGrpSpPr>
        <p:cNvPr id="123" name=""/>
        <p:cNvGrpSpPr/>
        <p:nvPr/>
      </p:nvGrpSpPr>
      <p:grpSpPr>
        <a:xfrm rot="0">
          <a:off x="0" y="0"/>
          <a:ext cx="0" cy="0"/>
          <a:chOff x="0" y="0"/>
          <a:chExt cx="0" cy="0"/>
        </a:xfrm>
      </p:grpSpPr>
      <p:sp>
        <p:nvSpPr>
          <p:cNvPr id="1048591"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lang="zh-CN"/>
              <a:t>Meninges</a:t>
            </a:r>
          </a:p>
        </p:txBody>
      </p:sp>
      <p:sp>
        <p:nvSpPr>
          <p:cNvPr id="1048592" name=""/>
          <p:cNvSpPr/>
          <p:nvPr>
            <p:ph type="body" sz="half" idx="4294967295"/>
          </p:nvPr>
        </p:nvSpPr>
        <p:spPr>
          <a:xfrm rot="0">
            <a:off x="0" y="1981200"/>
            <a:ext cx="7772400" cy="1987550"/>
          </a:xfrm>
          <a:prstGeom prst="rect"/>
          <a:noFill/>
          <a:ln>
            <a:noFill/>
          </a:ln>
        </p:spPr>
        <p:txBody>
          <a:bodyPr anchor="t" bIns="45720" lIns="91440" rIns="91440" tIns="45720"/>
          <a:lstStyle>
            <a:lvl1pPr marL="228600">
              <a:lnSpc>
                <a:spcPct val="90000"/>
              </a:lnSpc>
              <a:spcBef>
                <a:spcPts val="1000"/>
              </a:spcBef>
              <a:spcAft>
                <a:spcPct val="0"/>
              </a:spcAft>
              <a:buFont typeface="Arial" pitchFamily="0" charset="0"/>
              <a:buChar char="•"/>
              <a:defRPr sz="2400">
                <a:solidFill>
                  <a:schemeClr val="dk1"/>
                </a:solidFill>
              </a:defRPr>
            </a:lvl1pPr>
            <a:lvl2pPr marL="685800">
              <a:lnSpc>
                <a:spcPct val="90000"/>
              </a:lnSpc>
              <a:spcBef>
                <a:spcPts val="500"/>
              </a:spcBef>
              <a:spcAft>
                <a:spcPct val="0"/>
              </a:spcAft>
              <a:buFont typeface="Arial" pitchFamily="0" charset="0"/>
              <a:buChar char="•"/>
              <a:defRPr sz="2000">
                <a:solidFill>
                  <a:schemeClr val="dk1"/>
                </a:solidFill>
              </a:defRPr>
            </a:lvl2pPr>
            <a:lvl3pPr marL="1143000">
              <a:lnSpc>
                <a:spcPct val="90000"/>
              </a:lnSpc>
              <a:spcBef>
                <a:spcPts val="500"/>
              </a:spcBef>
              <a:spcAft>
                <a:spcPct val="0"/>
              </a:spcAft>
              <a:buFont typeface="Arial" pitchFamily="0" charset="0"/>
              <a:buChar char="•"/>
              <a:defRPr sz="1800">
                <a:solidFill>
                  <a:schemeClr val="dk1"/>
                </a:solidFill>
              </a:defRPr>
            </a:lvl3pPr>
            <a:lvl4pPr marL="1600200">
              <a:lnSpc>
                <a:spcPct val="90000"/>
              </a:lnSpc>
              <a:spcBef>
                <a:spcPts val="500"/>
              </a:spcBef>
              <a:spcAft>
                <a:spcPct val="0"/>
              </a:spcAft>
              <a:buFont typeface="Arial" pitchFamily="0" charset="0"/>
              <a:buChar char="•"/>
              <a:defRPr sz="1600">
                <a:solidFill>
                  <a:schemeClr val="dk1"/>
                </a:solidFill>
              </a:defRPr>
            </a:lvl4pPr>
            <a:lvl5pPr marL="2057400">
              <a:lnSpc>
                <a:spcPct val="90000"/>
              </a:lnSpc>
              <a:spcBef>
                <a:spcPts val="500"/>
              </a:spcBef>
              <a:spcAft>
                <a:spcPct val="0"/>
              </a:spcAft>
              <a:buFont typeface="Arial" pitchFamily="0" charset="0"/>
              <a:buChar char="•"/>
              <a:defRPr sz="1600">
                <a:solidFill>
                  <a:schemeClr val="dk1"/>
                </a:solidFill>
              </a:defRPr>
            </a:lvl5pPr>
          </a:lstStyle>
          <a:p>
            <a:pPr eaLnBrk="1" hangingPunct="1" latinLnBrk="1" lvl="0"/>
            <a:r>
              <a:rPr altLang="en-US" sz="2800" lang="zh-CN"/>
              <a:t>The brain and the spinal cord are surrounded by the </a:t>
            </a:r>
            <a:r>
              <a:rPr b="1" sz="2800"/>
              <a:t>meninge</a:t>
            </a:r>
            <a:r>
              <a:rPr sz="2800"/>
              <a:t>s.</a:t>
            </a:r>
          </a:p>
          <a:p>
            <a:pPr eaLnBrk="1" hangingPunct="1" latinLnBrk="1" lvl="0"/>
            <a:r>
              <a:rPr sz="2800"/>
              <a:t>They are divided into the </a:t>
            </a:r>
            <a:r>
              <a:rPr b="1" sz="2800"/>
              <a:t>dura,</a:t>
            </a:r>
            <a:r>
              <a:rPr sz="2800"/>
              <a:t> </a:t>
            </a:r>
            <a:r>
              <a:rPr b="1" sz="2800"/>
              <a:t>arachnoid</a:t>
            </a:r>
            <a:r>
              <a:rPr sz="2800"/>
              <a:t> mater and the inner layer, the </a:t>
            </a:r>
            <a:r>
              <a:rPr b="1" sz="2800"/>
              <a:t>pia </a:t>
            </a:r>
            <a:r>
              <a:rPr sz="2800"/>
              <a:t>mater.</a:t>
            </a:r>
          </a:p>
        </p:txBody>
      </p:sp>
      <p:pic>
        <p:nvPicPr>
          <p:cNvPr id="2097152" name=""/>
          <p:cNvPicPr>
            <a:picLocks/>
          </p:cNvPicPr>
          <p:nvPr/>
        </p:nvPicPr>
        <p:blipFill>
          <a:blip xmlns:r="http://schemas.openxmlformats.org/officeDocument/2006/relationships" r:embed="rId1"/>
          <a:srcRect l="0" t="0" r="0" b="0"/>
          <a:stretch>
            <a:fillRect/>
          </a:stretch>
        </p:blipFill>
        <p:spPr>
          <a:xfrm rot="0">
            <a:off x="1676400" y="3657600"/>
            <a:ext cx="4497387" cy="2497137"/>
          </a:xfrm>
          <a:prstGeom prst="rect"/>
          <a:noFill/>
          <a:ln>
            <a:noFill/>
          </a:ln>
        </p:spPr>
      </p:pic>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591"/>
                                        </p:tgtEl>
                                        <p:attrNameLst>
                                          <p:attrName>style.visibility</p:attrName>
                                        </p:attrNameLst>
                                      </p:cBhvr>
                                      <p:to>
                                        <p:strVal val="visible"/>
                                      </p:to>
                                    </p:set>
                                    <p:animEffect transition="in" filter="fade">
                                      <p:cBhvr>
                                        <p:cTn dur="2000" id="7"/>
                                        <p:tgtEl>
                                          <p:spTgt spid="1048591"/>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592">
                                            <p:txEl>
                                              <p:charRg st="0" end="62"/>
                                            </p:txEl>
                                          </p:spTgt>
                                        </p:tgtEl>
                                        <p:attrNameLst>
                                          <p:attrName>style.visibility</p:attrName>
                                        </p:attrNameLst>
                                      </p:cBhvr>
                                      <p:to>
                                        <p:strVal val="visible"/>
                                      </p:to>
                                    </p:set>
                                    <p:animEffect transition="in" filter="fade">
                                      <p:cBhvr>
                                        <p:cTn dur="2000" id="12"/>
                                        <p:tgtEl>
                                          <p:spTgt spid="1048592">
                                            <p:txEl>
                                              <p:charRg st="0" end="62"/>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592">
                                            <p:txEl>
                                              <p:charRg st="62" end="146"/>
                                            </p:txEl>
                                          </p:spTgt>
                                        </p:tgtEl>
                                        <p:attrNameLst>
                                          <p:attrName>style.visibility</p:attrName>
                                        </p:attrNameLst>
                                      </p:cBhvr>
                                      <p:to>
                                        <p:strVal val="visible"/>
                                      </p:to>
                                    </p:set>
                                    <p:animEffect transition="in" filter="fade">
                                      <p:cBhvr>
                                        <p:cTn dur="2000" id="17"/>
                                        <p:tgtEl>
                                          <p:spTgt spid="1048592">
                                            <p:txEl>
                                              <p:charRg st="62" end="14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1" grpId="0" uiExpand="0" build="whole"/>
      <p:bldP spid="1048592" grpId="0" uiExpand="0" build="p" bldLvl="1"/>
    </p:bldLst>
  </p:timing>
</p:sld>
</file>

<file path=ppt/slides/slide64.xml><?xml version="1.0" encoding="utf-8"?>
<p:sld xmlns:a="http://schemas.openxmlformats.org/drawingml/2006/main" xmlns:r="http://schemas.openxmlformats.org/officeDocument/2006/relationships" xmlns:p="http://schemas.openxmlformats.org/presentationml/2006/main" showMasterSp="1">
  <p:cSld>
    <p:spTree>
      <p:nvGrpSpPr>
        <p:cNvPr id="121" name=""/>
        <p:cNvGrpSpPr/>
        <p:nvPr/>
      </p:nvGrpSpPr>
      <p:grpSpPr>
        <a:xfrm rot="0">
          <a:off x="0" y="0"/>
          <a:ext cx="0" cy="0"/>
          <a:chOff x="0" y="0"/>
          <a:chExt cx="0" cy="0"/>
        </a:xfrm>
      </p:grpSpPr>
      <p:sp>
        <p:nvSpPr>
          <p:cNvPr id="1048589"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The dura matter form the protective envelope of the brain. </a:t>
            </a:r>
          </a:p>
          <a:p>
            <a:pPr algn="just" eaLnBrk="1" hangingPunct="1" latinLnBrk="1" lvl="0"/>
            <a:r>
              <a:rPr altLang="en-US" lang="zh-CN"/>
              <a:t>The dura is separated from the arachnoid by the </a:t>
            </a:r>
            <a:r>
              <a:rPr b="1"/>
              <a:t>sub-dural space.</a:t>
            </a:r>
          </a:p>
          <a:p>
            <a:pPr algn="just" eaLnBrk="1" hangingPunct="1" latinLnBrk="1" lvl="0"/>
            <a:r>
              <a:t>Sub-dural space contains small amount of fluid containing lymp.</a:t>
            </a:r>
          </a:p>
          <a:p>
            <a:pPr algn="just" eaLnBrk="1" hangingPunct="1" latinLnBrk="1" lvl="0"/>
            <a:r>
              <a:t>Arachoid is separated from the pia by the </a:t>
            </a:r>
            <a:r>
              <a:rPr b="1"/>
              <a:t>subarachnoid</a:t>
            </a:r>
            <a:r>
              <a:t> </a:t>
            </a:r>
            <a:r>
              <a:rPr b="1"/>
              <a:t>space</a:t>
            </a:r>
            <a:r>
              <a:t> which is filled with the extraventricular CSF.</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589">
                                            <p:txEl>
                                              <p:charRg st="0" end="60"/>
                                            </p:txEl>
                                          </p:spTgt>
                                        </p:tgtEl>
                                        <p:attrNameLst>
                                          <p:attrName>style.visibility</p:attrName>
                                        </p:attrNameLst>
                                      </p:cBhvr>
                                      <p:to>
                                        <p:strVal val="visible"/>
                                      </p:to>
                                    </p:set>
                                    <p:animEffect transition="in" filter="fade">
                                      <p:cBhvr>
                                        <p:cTn dur="2000" id="12"/>
                                        <p:tgtEl>
                                          <p:spTgt spid="1048589">
                                            <p:txEl>
                                              <p:charRg st="0" end="60"/>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589">
                                            <p:txEl>
                                              <p:charRg st="60" end="125"/>
                                            </p:txEl>
                                          </p:spTgt>
                                        </p:tgtEl>
                                        <p:attrNameLst>
                                          <p:attrName>style.visibility</p:attrName>
                                        </p:attrNameLst>
                                      </p:cBhvr>
                                      <p:to>
                                        <p:strVal val="visible"/>
                                      </p:to>
                                    </p:set>
                                    <p:animEffect transition="in" filter="fade">
                                      <p:cBhvr>
                                        <p:cTn dur="2000" id="17"/>
                                        <p:tgtEl>
                                          <p:spTgt spid="1048589">
                                            <p:txEl>
                                              <p:charRg st="60" end="125"/>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589">
                                            <p:txEl>
                                              <p:charRg st="125" end="189"/>
                                            </p:txEl>
                                          </p:spTgt>
                                        </p:tgtEl>
                                        <p:attrNameLst>
                                          <p:attrName>style.visibility</p:attrName>
                                        </p:attrNameLst>
                                      </p:cBhvr>
                                      <p:to>
                                        <p:strVal val="visible"/>
                                      </p:to>
                                    </p:set>
                                    <p:animEffect transition="in" filter="fade">
                                      <p:cBhvr>
                                        <p:cTn dur="2000" id="22"/>
                                        <p:tgtEl>
                                          <p:spTgt spid="1048589">
                                            <p:txEl>
                                              <p:charRg st="125" end="189"/>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589">
                                            <p:txEl>
                                              <p:charRg st="189" end="297"/>
                                            </p:txEl>
                                          </p:spTgt>
                                        </p:tgtEl>
                                        <p:attrNameLst>
                                          <p:attrName>style.visibility</p:attrName>
                                        </p:attrNameLst>
                                      </p:cBhvr>
                                      <p:to>
                                        <p:strVal val="visible"/>
                                      </p:to>
                                    </p:set>
                                    <p:animEffect transition="in" filter="fade">
                                      <p:cBhvr>
                                        <p:cTn dur="2000" id="27"/>
                                        <p:tgtEl>
                                          <p:spTgt spid="1048589">
                                            <p:txEl>
                                              <p:charRg st="189" end="29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9" grpId="0" uiExpand="0" build="p" bldLvl="1"/>
    </p:bldLst>
  </p:timing>
</p:sld>
</file>

<file path=ppt/slides/slide65.xml><?xml version="1.0" encoding="utf-8"?>
<p:sld xmlns:a="http://schemas.openxmlformats.org/drawingml/2006/main" xmlns:r="http://schemas.openxmlformats.org/officeDocument/2006/relationships" xmlns:p="http://schemas.openxmlformats.org/presentationml/2006/main" showMasterSp="1">
  <p:cSld>
    <p:spTree>
      <p:nvGrpSpPr>
        <p:cNvPr id="119" name=""/>
        <p:cNvGrpSpPr/>
        <p:nvPr/>
      </p:nvGrpSpPr>
      <p:grpSpPr>
        <a:xfrm rot="0">
          <a:off x="0" y="0"/>
          <a:ext cx="0" cy="0"/>
          <a:chOff x="0" y="0"/>
          <a:chExt cx="0" cy="0"/>
        </a:xfrm>
      </p:grpSpPr>
      <p:sp>
        <p:nvSpPr>
          <p:cNvPr id="1048587"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The </a:t>
            </a:r>
            <a:r>
              <a:rPr b="1"/>
              <a:t>pia</a:t>
            </a:r>
            <a:r>
              <a:t> matter forms the outer surface of the perivascular space through "invagination" into the nervous system.</a:t>
            </a:r>
          </a:p>
          <a:p>
            <a:pPr algn="just" eaLnBrk="1" hangingPunct="1" latinLnBrk="1" lvl="0"/>
            <a:r>
              <a:t>tissue derived from the arachnoid contributes to the inner wall of this space.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587">
                                            <p:txEl>
                                              <p:charRg st="0" end="113"/>
                                            </p:txEl>
                                          </p:spTgt>
                                        </p:tgtEl>
                                        <p:attrNameLst>
                                          <p:attrName>style.visibility</p:attrName>
                                        </p:attrNameLst>
                                      </p:cBhvr>
                                      <p:to>
                                        <p:strVal val="visible"/>
                                      </p:to>
                                    </p:set>
                                    <p:animEffect transition="in" filter="fade">
                                      <p:cBhvr>
                                        <p:cTn dur="2000" id="12"/>
                                        <p:tgtEl>
                                          <p:spTgt spid="1048587">
                                            <p:txEl>
                                              <p:charRg st="0" end="113"/>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587">
                                            <p:txEl>
                                              <p:charRg st="113" end="193"/>
                                            </p:txEl>
                                          </p:spTgt>
                                        </p:tgtEl>
                                        <p:attrNameLst>
                                          <p:attrName>style.visibility</p:attrName>
                                        </p:attrNameLst>
                                      </p:cBhvr>
                                      <p:to>
                                        <p:strVal val="visible"/>
                                      </p:to>
                                    </p:set>
                                    <p:animEffect transition="in" filter="fade">
                                      <p:cBhvr>
                                        <p:cTn dur="2000" id="17"/>
                                        <p:tgtEl>
                                          <p:spTgt spid="1048587">
                                            <p:txEl>
                                              <p:charRg st="113" end="19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7" grpId="0" uiExpand="0" build="p" bldLvl="1"/>
    </p:bldLst>
  </p:timing>
</p:sld>
</file>

<file path=ppt/slides/slide66.xml><?xml version="1.0" encoding="utf-8"?>
<p:sld xmlns:a="http://schemas.openxmlformats.org/drawingml/2006/main" xmlns:r="http://schemas.openxmlformats.org/officeDocument/2006/relationships" xmlns:p="http://schemas.openxmlformats.org/presentationml/2006/main" showMasterSp="1">
  <p:cSld>
    <p:spTree>
      <p:nvGrpSpPr>
        <p:cNvPr id="117" name=""/>
        <p:cNvGrpSpPr/>
        <p:nvPr/>
      </p:nvGrpSpPr>
      <p:grpSpPr>
        <a:xfrm rot="0">
          <a:off x="0" y="0"/>
          <a:ext cx="0" cy="0"/>
          <a:chOff x="0" y="0"/>
          <a:chExt cx="0" cy="0"/>
        </a:xfrm>
      </p:grpSpPr>
      <p:sp>
        <p:nvSpPr>
          <p:cNvPr id="1048584"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Filaments of spinal and cranial nerves are surrounded in a similar way by a reticular (endoneurial) sheath derived from the pia. </a:t>
            </a:r>
          </a:p>
          <a:p>
            <a:pPr algn="just" eaLnBrk="1" hangingPunct="1" latinLnBrk="1" lvl="0"/>
            <a:r>
              <a:rPr altLang="en-US" lang="zh-CN"/>
              <a:t>The pia mater is also involved in the formation of the ventricles (e.g., roof of the 3rd ventricle and in part of the 4th ventricle).</a:t>
            </a:r>
          </a:p>
          <a:p>
            <a:pPr algn="just" eaLnBrk="1" hangingPunct="1" latinLnBrk="1" lvl="0"/>
            <a:r>
              <a:rPr altLang="en-US" lang="zh-CN"/>
              <a:t>The ventricles [4 interconnecting cavities, each of which contains a choroid plexus] are linked to each other by channels or foramina.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584">
                                            <p:txEl>
                                              <p:charRg st="0" end="130"/>
                                            </p:txEl>
                                          </p:spTgt>
                                        </p:tgtEl>
                                        <p:attrNameLst>
                                          <p:attrName>style.visibility</p:attrName>
                                        </p:attrNameLst>
                                      </p:cBhvr>
                                      <p:to>
                                        <p:strVal val="visible"/>
                                      </p:to>
                                    </p:set>
                                    <p:animEffect transition="in" filter="fade">
                                      <p:cBhvr>
                                        <p:cTn dur="2000" id="12"/>
                                        <p:tgtEl>
                                          <p:spTgt spid="1048584">
                                            <p:txEl>
                                              <p:charRg st="0" end="130"/>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584">
                                            <p:txEl>
                                              <p:charRg st="130" end="264"/>
                                            </p:txEl>
                                          </p:spTgt>
                                        </p:tgtEl>
                                        <p:attrNameLst>
                                          <p:attrName>style.visibility</p:attrName>
                                        </p:attrNameLst>
                                      </p:cBhvr>
                                      <p:to>
                                        <p:strVal val="visible"/>
                                      </p:to>
                                    </p:set>
                                    <p:animEffect transition="in" filter="fade">
                                      <p:cBhvr>
                                        <p:cTn dur="2000" id="17"/>
                                        <p:tgtEl>
                                          <p:spTgt spid="1048584">
                                            <p:txEl>
                                              <p:charRg st="130" end="264"/>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584">
                                            <p:txEl>
                                              <p:charRg st="264" end="400"/>
                                            </p:txEl>
                                          </p:spTgt>
                                        </p:tgtEl>
                                        <p:attrNameLst>
                                          <p:attrName>style.visibility</p:attrName>
                                        </p:attrNameLst>
                                      </p:cBhvr>
                                      <p:to>
                                        <p:strVal val="visible"/>
                                      </p:to>
                                    </p:set>
                                    <p:animEffect transition="in" filter="fade">
                                      <p:cBhvr>
                                        <p:cTn dur="2000" id="22"/>
                                        <p:tgtEl>
                                          <p:spTgt spid="1048584">
                                            <p:txEl>
                                              <p:charRg st="264" end="40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4" grpId="0" uiExpand="0" build="p" bldLvl="1"/>
    </p:bldLst>
  </p:timing>
</p:sld>
</file>

<file path=ppt/slides/slide67.xml><?xml version="1.0" encoding="utf-8"?>
<p:sld xmlns:a="http://schemas.openxmlformats.org/drawingml/2006/main" xmlns:r="http://schemas.openxmlformats.org/officeDocument/2006/relationships" xmlns:p="http://schemas.openxmlformats.org/presentationml/2006/main" showMasterSp="1">
  <p:cSld>
    <p:spTree>
      <p:nvGrpSpPr>
        <p:cNvPr id="118" name=""/>
        <p:cNvGrpSpPr/>
        <p:nvPr/>
      </p:nvGrpSpPr>
      <p:grpSpPr>
        <a:xfrm rot="0">
          <a:off x="0" y="0"/>
          <a:ext cx="0" cy="0"/>
          <a:chOff x="0" y="0"/>
          <a:chExt cx="0" cy="0"/>
        </a:xfrm>
      </p:grpSpPr>
      <p:sp>
        <p:nvSpPr>
          <p:cNvPr id="1048585" name=""/>
          <p:cNvSpPr/>
          <p:nvPr>
            <p:ph type="title" sz="full" idx="4294967295"/>
          </p:nvPr>
        </p:nvSpPr>
        <p:spPr>
          <a:xfrm rot="0">
            <a:off x="0" y="301625"/>
            <a:ext cx="6189662" cy="1111250"/>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sz="3600" lang="zh-CN"/>
              <a:t>Cerebro-Spinal Fluid (CSF)</a:t>
            </a:r>
          </a:p>
        </p:txBody>
      </p:sp>
      <p:sp>
        <p:nvSpPr>
          <p:cNvPr id="1048586" name=""/>
          <p:cNvSpPr/>
          <p:nvPr>
            <p:ph type="body" sz="full" idx="4294967295"/>
          </p:nvPr>
        </p:nvSpPr>
        <p:spPr>
          <a:xfrm rot="0">
            <a:off x="0" y="1371600"/>
            <a:ext cx="8229600" cy="50292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CSF is one of the ECF of the CNS and mostly located in the ventricular system and the subarachnoid space. </a:t>
            </a:r>
          </a:p>
          <a:p>
            <a:pPr algn="just" eaLnBrk="1" hangingPunct="1" latinLnBrk="1" lvl="0"/>
            <a:r>
              <a:rPr altLang="en-US" lang="zh-CN"/>
              <a:t>CSF, actively secreted into the ventricles by the choroid plexus epithelium, helps to establish a stable and specialize  extracellular fluid environment for neurons.</a:t>
            </a:r>
          </a:p>
          <a:p>
            <a:pPr algn="just" eaLnBrk="1" hangingPunct="1" latinLnBrk="1" lvl="0"/>
            <a:r>
              <a:rPr altLang="en-US" lang="zh-CN"/>
              <a:t>The continual formation and drainage of CSF allow the CSF to perform many functions for the adult brain. </a:t>
            </a:r>
          </a:p>
          <a:p>
            <a:pPr algn="just" eaLnBrk="1" hangingPunct="1" latinLnBrk="1" lvl="0"/>
            <a:r>
              <a:rPr altLang="en-US" lang="zh-CN"/>
              <a:t>The CSF has several functions including: </a:t>
            </a:r>
          </a:p>
          <a:p>
            <a:pPr algn="just" eaLnBrk="1" hangingPunct="1" latinLnBrk="1" lvl="0">
              <a:buFontTx/>
              <a:buNone/>
            </a:pPr>
            <a:endParaRPr altLang="en-US" lang="zh-CN"/>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585"/>
                                        </p:tgtEl>
                                        <p:attrNameLst>
                                          <p:attrName>style.visibility</p:attrName>
                                        </p:attrNameLst>
                                      </p:cBhvr>
                                      <p:to>
                                        <p:strVal val="visible"/>
                                      </p:to>
                                    </p:set>
                                    <p:animEffect transition="in" filter="fade">
                                      <p:cBhvr>
                                        <p:cTn dur="2000" id="7"/>
                                        <p:tgtEl>
                                          <p:spTgt spid="1048585"/>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586">
                                            <p:txEl>
                                              <p:charRg st="0" end="107"/>
                                            </p:txEl>
                                          </p:spTgt>
                                        </p:tgtEl>
                                        <p:attrNameLst>
                                          <p:attrName>style.visibility</p:attrName>
                                        </p:attrNameLst>
                                      </p:cBhvr>
                                      <p:to>
                                        <p:strVal val="visible"/>
                                      </p:to>
                                    </p:set>
                                    <p:animEffect transition="in" filter="fade">
                                      <p:cBhvr>
                                        <p:cTn dur="2000" id="12"/>
                                        <p:tgtEl>
                                          <p:spTgt spid="1048586">
                                            <p:txEl>
                                              <p:charRg st="0" end="107"/>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586">
                                            <p:txEl>
                                              <p:charRg st="107" end="273"/>
                                            </p:txEl>
                                          </p:spTgt>
                                        </p:tgtEl>
                                        <p:attrNameLst>
                                          <p:attrName>style.visibility</p:attrName>
                                        </p:attrNameLst>
                                      </p:cBhvr>
                                      <p:to>
                                        <p:strVal val="visible"/>
                                      </p:to>
                                    </p:set>
                                    <p:animEffect transition="in" filter="fade">
                                      <p:cBhvr>
                                        <p:cTn dur="2000" id="17"/>
                                        <p:tgtEl>
                                          <p:spTgt spid="1048586">
                                            <p:txEl>
                                              <p:charRg st="107" end="273"/>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586">
                                            <p:txEl>
                                              <p:charRg st="273" end="379"/>
                                            </p:txEl>
                                          </p:spTgt>
                                        </p:tgtEl>
                                        <p:attrNameLst>
                                          <p:attrName>style.visibility</p:attrName>
                                        </p:attrNameLst>
                                      </p:cBhvr>
                                      <p:to>
                                        <p:strVal val="visible"/>
                                      </p:to>
                                    </p:set>
                                    <p:animEffect transition="in" filter="fade">
                                      <p:cBhvr>
                                        <p:cTn dur="2000" id="22"/>
                                        <p:tgtEl>
                                          <p:spTgt spid="1048586">
                                            <p:txEl>
                                              <p:charRg st="273" end="379"/>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586">
                                            <p:txEl>
                                              <p:charRg st="379" end="421"/>
                                            </p:txEl>
                                          </p:spTgt>
                                        </p:tgtEl>
                                        <p:attrNameLst>
                                          <p:attrName>style.visibility</p:attrName>
                                        </p:attrNameLst>
                                      </p:cBhvr>
                                      <p:to>
                                        <p:strVal val="visible"/>
                                      </p:to>
                                    </p:set>
                                    <p:animEffect transition="in" filter="fade">
                                      <p:cBhvr>
                                        <p:cTn dur="2000" id="27"/>
                                        <p:tgtEl>
                                          <p:spTgt spid="1048586">
                                            <p:txEl>
                                              <p:charRg st="379" end="42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5" grpId="0" uiExpand="0" build="whole"/>
      <p:bldP spid="1048586" grpId="0" uiExpand="0" build="p" bldLvl="1"/>
    </p:bldLst>
  </p:timing>
</p:sld>
</file>

<file path=ppt/slides/slide68.xml><?xml version="1.0" encoding="utf-8"?>
<p:sld xmlns:a="http://schemas.openxmlformats.org/drawingml/2006/main" xmlns:r="http://schemas.openxmlformats.org/officeDocument/2006/relationships" xmlns:p="http://schemas.openxmlformats.org/presentationml/2006/main" showMasterSp="1">
  <p:cSld>
    <p:spTree>
      <p:nvGrpSpPr>
        <p:cNvPr id="120" name=""/>
        <p:cNvGrpSpPr/>
        <p:nvPr/>
      </p:nvGrpSpPr>
      <p:grpSpPr>
        <a:xfrm rot="0">
          <a:off x="0" y="0"/>
          <a:ext cx="0" cy="0"/>
          <a:chOff x="0" y="0"/>
          <a:chExt cx="0" cy="0"/>
        </a:xfrm>
      </p:grpSpPr>
      <p:sp>
        <p:nvSpPr>
          <p:cNvPr id="1048588" name=""/>
          <p:cNvSpPr/>
          <p:nvPr>
            <p:ph type="body" sz="full" idx="4294967295"/>
          </p:nvPr>
        </p:nvSpPr>
        <p:spPr>
          <a:xfrm rot="0">
            <a:off x="0" y="457200"/>
            <a:ext cx="8229600" cy="5668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Protection</a:t>
            </a:r>
            <a:r>
              <a:t>: the CSF protects the brain from damage by "buffering" the brain. </a:t>
            </a:r>
          </a:p>
          <a:p>
            <a:pPr algn="just" eaLnBrk="1" hangingPunct="1" latinLnBrk="1" lvl="0"/>
            <a:r>
              <a:t>In other words, the CSF acts to cushion a blow to the head and lessen the impact. </a:t>
            </a:r>
          </a:p>
          <a:p>
            <a:pPr algn="just" eaLnBrk="1" hangingPunct="1" latinLnBrk="1" lvl="0"/>
            <a:r>
              <a:rPr b="1"/>
              <a:t>Buoyancy</a:t>
            </a:r>
            <a:r>
              <a:t>: because the brain is immersed in fluid, the net weight of the brain is reduced from about 1,400 gm to about 50 gm. </a:t>
            </a:r>
          </a:p>
          <a:p>
            <a:pPr algn="just" eaLnBrk="1" hangingPunct="1" latinLnBrk="1" lvl="0"/>
            <a:r>
              <a:t>Therefore, pressure at the base of the brain is reduced.</a:t>
            </a:r>
          </a:p>
          <a:p>
            <a:pPr algn="just" eaLnBrk="1" hangingPunct="1" latinLnBrk="1" lvl="0"/>
            <a:r>
              <a:t>Because the brain weight is effectively reduced by more than 95%, shearing and tearing forces are greatly minimized.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588">
                                            <p:txEl>
                                              <p:charRg st="0" end="78"/>
                                            </p:txEl>
                                          </p:spTgt>
                                        </p:tgtEl>
                                        <p:attrNameLst>
                                          <p:attrName>style.visibility</p:attrName>
                                        </p:attrNameLst>
                                      </p:cBhvr>
                                      <p:to>
                                        <p:strVal val="visible"/>
                                      </p:to>
                                    </p:set>
                                    <p:animEffect transition="in" filter="fade">
                                      <p:cBhvr>
                                        <p:cTn dur="2000" id="7"/>
                                        <p:tgtEl>
                                          <p:spTgt spid="1048588">
                                            <p:txEl>
                                              <p:charRg st="0" end="78"/>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588">
                                            <p:txEl>
                                              <p:charRg st="78" end="161"/>
                                            </p:txEl>
                                          </p:spTgt>
                                        </p:tgtEl>
                                        <p:attrNameLst>
                                          <p:attrName>style.visibility</p:attrName>
                                        </p:attrNameLst>
                                      </p:cBhvr>
                                      <p:to>
                                        <p:strVal val="visible"/>
                                      </p:to>
                                    </p:set>
                                    <p:animEffect transition="in" filter="fade">
                                      <p:cBhvr>
                                        <p:cTn dur="2000" id="12"/>
                                        <p:tgtEl>
                                          <p:spTgt spid="1048588">
                                            <p:txEl>
                                              <p:charRg st="78" end="16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588">
                                            <p:txEl>
                                              <p:charRg st="161" end="287"/>
                                            </p:txEl>
                                          </p:spTgt>
                                        </p:tgtEl>
                                        <p:attrNameLst>
                                          <p:attrName>style.visibility</p:attrName>
                                        </p:attrNameLst>
                                      </p:cBhvr>
                                      <p:to>
                                        <p:strVal val="visible"/>
                                      </p:to>
                                    </p:set>
                                    <p:animEffect transition="in" filter="fade">
                                      <p:cBhvr>
                                        <p:cTn dur="2000" id="17"/>
                                        <p:tgtEl>
                                          <p:spTgt spid="1048588">
                                            <p:txEl>
                                              <p:charRg st="161" end="287"/>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588">
                                            <p:txEl>
                                              <p:charRg st="287" end="344"/>
                                            </p:txEl>
                                          </p:spTgt>
                                        </p:tgtEl>
                                        <p:attrNameLst>
                                          <p:attrName>style.visibility</p:attrName>
                                        </p:attrNameLst>
                                      </p:cBhvr>
                                      <p:to>
                                        <p:strVal val="visible"/>
                                      </p:to>
                                    </p:set>
                                    <p:animEffect transition="in" filter="fade">
                                      <p:cBhvr>
                                        <p:cTn dur="2000" id="22"/>
                                        <p:tgtEl>
                                          <p:spTgt spid="1048588">
                                            <p:txEl>
                                              <p:charRg st="287" end="344"/>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588">
                                            <p:txEl>
                                              <p:charRg st="344" end="463"/>
                                            </p:txEl>
                                          </p:spTgt>
                                        </p:tgtEl>
                                        <p:attrNameLst>
                                          <p:attrName>style.visibility</p:attrName>
                                        </p:attrNameLst>
                                      </p:cBhvr>
                                      <p:to>
                                        <p:strVal val="visible"/>
                                      </p:to>
                                    </p:set>
                                    <p:animEffect transition="in" filter="fade">
                                      <p:cBhvr>
                                        <p:cTn dur="2000" id="27"/>
                                        <p:tgtEl>
                                          <p:spTgt spid="1048588">
                                            <p:txEl>
                                              <p:charRg st="344" end="46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8" grpId="0" uiExpand="0" build="p" bldLvl="1"/>
    </p:bldLst>
  </p:timing>
</p:sld>
</file>

<file path=ppt/slides/slide69.xml><?xml version="1.0" encoding="utf-8"?>
<p:sld xmlns:a="http://schemas.openxmlformats.org/drawingml/2006/main" xmlns:r="http://schemas.openxmlformats.org/officeDocument/2006/relationships" xmlns:p="http://schemas.openxmlformats.org/presentationml/2006/main" showMasterSp="1">
  <p:cSld>
    <p:spTree>
      <p:nvGrpSpPr>
        <p:cNvPr id="122" name=""/>
        <p:cNvGrpSpPr/>
        <p:nvPr/>
      </p:nvGrpSpPr>
      <p:grpSpPr>
        <a:xfrm rot="0">
          <a:off x="0" y="0"/>
          <a:ext cx="0" cy="0"/>
          <a:chOff x="0" y="0"/>
          <a:chExt cx="0" cy="0"/>
        </a:xfrm>
      </p:grpSpPr>
      <p:sp>
        <p:nvSpPr>
          <p:cNvPr id="1048590" name=""/>
          <p:cNvSpPr/>
          <p:nvPr>
            <p:ph type="body" sz="full" idx="4294967295"/>
          </p:nvPr>
        </p:nvSpPr>
        <p:spPr>
          <a:xfrm rot="0">
            <a:off x="0" y="457200"/>
            <a:ext cx="8229600" cy="5668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Intracranial Volume adjustment: </a:t>
            </a:r>
            <a:r>
              <a:t>CSF vol can be adjusted, increasing or decreasing acutely in response to blood vol changes or chronically in response to tissue atrophy or tumor growth.</a:t>
            </a:r>
          </a:p>
          <a:p>
            <a:pPr algn="just" eaLnBrk="1" hangingPunct="1" latinLnBrk="1" lvl="0"/>
            <a:r>
              <a:t>The adjustment in vol stabilize the intracranial pressure (ICP).</a:t>
            </a:r>
          </a:p>
          <a:p>
            <a:pPr algn="just" eaLnBrk="1" hangingPunct="1" latinLnBrk="1" lvl="0"/>
            <a:r>
              <a:t> </a:t>
            </a:r>
            <a:r>
              <a:rPr b="1"/>
              <a:t>Micronutrient transport:</a:t>
            </a:r>
            <a:r>
              <a:t> nucleosides, pyrimidines, vitamin C, and other nutrients are transported b choroid plexus to CSF and eventually to brain cells.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590">
                                            <p:txEl>
                                              <p:charRg st="0" end="185"/>
                                            </p:txEl>
                                          </p:spTgt>
                                        </p:tgtEl>
                                        <p:attrNameLst>
                                          <p:attrName>style.visibility</p:attrName>
                                        </p:attrNameLst>
                                      </p:cBhvr>
                                      <p:to>
                                        <p:strVal val="visible"/>
                                      </p:to>
                                    </p:set>
                                    <p:animEffect transition="in" filter="fade">
                                      <p:cBhvr>
                                        <p:cTn dur="2000" id="7"/>
                                        <p:tgtEl>
                                          <p:spTgt spid="1048590">
                                            <p:txEl>
                                              <p:charRg st="0" end="185"/>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590">
                                            <p:txEl>
                                              <p:charRg st="185" end="250"/>
                                            </p:txEl>
                                          </p:spTgt>
                                        </p:tgtEl>
                                        <p:attrNameLst>
                                          <p:attrName>style.visibility</p:attrName>
                                        </p:attrNameLst>
                                      </p:cBhvr>
                                      <p:to>
                                        <p:strVal val="visible"/>
                                      </p:to>
                                    </p:set>
                                    <p:animEffect transition="in" filter="fade">
                                      <p:cBhvr>
                                        <p:cTn dur="2000" id="12"/>
                                        <p:tgtEl>
                                          <p:spTgt spid="1048590">
                                            <p:txEl>
                                              <p:charRg st="185" end="250"/>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590">
                                            <p:txEl>
                                              <p:charRg st="250" end="405"/>
                                            </p:txEl>
                                          </p:spTgt>
                                        </p:tgtEl>
                                        <p:attrNameLst>
                                          <p:attrName>style.visibility</p:attrName>
                                        </p:attrNameLst>
                                      </p:cBhvr>
                                      <p:to>
                                        <p:strVal val="visible"/>
                                      </p:to>
                                    </p:set>
                                    <p:animEffect transition="in" filter="fade">
                                      <p:cBhvr>
                                        <p:cTn dur="2000" id="17"/>
                                        <p:tgtEl>
                                          <p:spTgt spid="1048590">
                                            <p:txEl>
                                              <p:charRg st="250" end="40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0" grpId="0" uiExpand="0" build="p" bldLvl="1"/>
    </p:bldLst>
  </p:timing>
</p:sld>
</file>

<file path=ppt/slides/slide7.xml><?xml version="1.0" encoding="utf-8"?>
<p:sld xmlns:a="http://schemas.openxmlformats.org/drawingml/2006/main" xmlns:r="http://schemas.openxmlformats.org/officeDocument/2006/relationships" xmlns:p="http://schemas.openxmlformats.org/presentationml/2006/main" showMasterSp="1">
  <p:cSld>
    <p:spTree>
      <p:nvGrpSpPr>
        <p:cNvPr id="130" name=""/>
        <p:cNvGrpSpPr/>
        <p:nvPr/>
      </p:nvGrpSpPr>
      <p:grpSpPr>
        <a:xfrm rot="0">
          <a:off x="0" y="0"/>
          <a:ext cx="0" cy="0"/>
          <a:chOff x="0" y="0"/>
          <a:chExt cx="0" cy="0"/>
        </a:xfrm>
      </p:grpSpPr>
      <p:sp>
        <p:nvSpPr>
          <p:cNvPr id="1048604"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sz="2800" lang="zh-CN"/>
              <a:t>Organization of the Nervous System</a:t>
            </a:r>
          </a:p>
        </p:txBody>
      </p:sp>
      <p:sp>
        <p:nvSpPr>
          <p:cNvPr id="1048605"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indent="0" latinLnBrk="1" lvl="0" marL="0">
              <a:buNone/>
            </a:pPr>
            <a:r>
              <a:rPr altLang="en-US" lang="zh-CN"/>
              <a:t>The Human Nervous System consists of the </a:t>
            </a:r>
            <a:r>
              <a:rPr altLang="en-US" b="1" lang="zh-CN"/>
              <a:t>Central Nervous System</a:t>
            </a:r>
            <a:r>
              <a:rPr altLang="en-US" lang="zh-CN"/>
              <a:t> &amp; the </a:t>
            </a:r>
            <a:r>
              <a:rPr altLang="en-US" b="1" lang="zh-CN"/>
              <a:t>Peripheral Nervous 	System.</a:t>
            </a:r>
            <a:r>
              <a:rPr altLang="en-US" lang="zh-CN"/>
              <a:t> </a:t>
            </a:r>
          </a:p>
          <a:p>
            <a:pPr eaLnBrk="1" hangingPunct="1" indent="0" latinLnBrk="1" lvl="0" marL="0">
              <a:buNone/>
            </a:pPr>
            <a:r>
              <a:rPr altLang="en-US" i="1" lang="zh-CN"/>
              <a:t>Central Nervous System</a:t>
            </a:r>
            <a:r>
              <a:rPr altLang="en-US" b="1" i="1" lang="zh-CN"/>
              <a:t>: </a:t>
            </a:r>
          </a:p>
          <a:p>
            <a:pPr eaLnBrk="1" hangingPunct="1" indent="0" latinLnBrk="1" lvl="0" marL="0"/>
            <a:r>
              <a:rPr altLang="en-US" lang="zh-CN"/>
              <a:t>Brain </a:t>
            </a:r>
          </a:p>
          <a:p>
            <a:pPr eaLnBrk="1" hangingPunct="1" indent="0" latinLnBrk="1" lvl="0" marL="0"/>
            <a:r>
              <a:rPr altLang="en-US" lang="zh-CN"/>
              <a:t>Spinal </a:t>
            </a:r>
            <a:r>
              <a:rPr altLang="en-US" lang="zh-CN"/>
              <a:t>cord</a:t>
            </a:r>
          </a:p>
          <a:p>
            <a:pPr eaLnBrk="1" hangingPunct="1" indent="0" latinLnBrk="1" lvl="0" marL="0">
              <a:buNone/>
            </a:pPr>
            <a:r>
              <a:rPr altLang="en-US" i="1" lang="zh-CN"/>
              <a:t>Peripheral Nervous System: </a:t>
            </a:r>
          </a:p>
          <a:p>
            <a:pPr eaLnBrk="1" hangingPunct="1" indent="0" latinLnBrk="1" lvl="0" marL="0"/>
            <a:r>
              <a:t>Cranial </a:t>
            </a:r>
            <a:r>
              <a:t>nerves (12 </a:t>
            </a:r>
            <a:r>
              <a:t>pairs) </a:t>
            </a:r>
            <a:r>
              <a:t>&amp; their branches </a:t>
            </a:r>
          </a:p>
          <a:p>
            <a:pPr eaLnBrk="1" hangingPunct="1" indent="0" latinLnBrk="1" lvl="0" marL="0"/>
            <a:r>
              <a:t>Spinal </a:t>
            </a:r>
            <a:r>
              <a:t>nerves (31 </a:t>
            </a:r>
            <a:r>
              <a:t>pairs) </a:t>
            </a:r>
            <a:r>
              <a:t>&amp; their branches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04"/>
                                        </p:tgtEl>
                                        <p:attrNameLst>
                                          <p:attrName>style.visibility</p:attrName>
                                        </p:attrNameLst>
                                      </p:cBhvr>
                                      <p:to>
                                        <p:strVal val="visible"/>
                                      </p:to>
                                    </p:set>
                                    <p:animEffect transition="in" filter="fade">
                                      <p:cBhvr>
                                        <p:cTn dur="2000" id="7"/>
                                        <p:tgtEl>
                                          <p:spTgt spid="1048604"/>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05">
                                            <p:txEl>
                                              <p:charRg st="0" end="99"/>
                                            </p:txEl>
                                          </p:spTgt>
                                        </p:tgtEl>
                                        <p:attrNameLst>
                                          <p:attrName>style.visibility</p:attrName>
                                        </p:attrNameLst>
                                      </p:cBhvr>
                                      <p:to>
                                        <p:strVal val="visible"/>
                                      </p:to>
                                    </p:set>
                                    <p:animEffect transition="in" filter="fade">
                                      <p:cBhvr>
                                        <p:cTn dur="2000" id="12"/>
                                        <p:tgtEl>
                                          <p:spTgt spid="1048605">
                                            <p:txEl>
                                              <p:charRg st="0" end="99"/>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05">
                                            <p:txEl>
                                              <p:charRg st="99" end="124"/>
                                            </p:txEl>
                                          </p:spTgt>
                                        </p:tgtEl>
                                        <p:attrNameLst>
                                          <p:attrName>style.visibility</p:attrName>
                                        </p:attrNameLst>
                                      </p:cBhvr>
                                      <p:to>
                                        <p:strVal val="visible"/>
                                      </p:to>
                                    </p:set>
                                    <p:animEffect transition="in" filter="fade">
                                      <p:cBhvr>
                                        <p:cTn dur="2000" id="17"/>
                                        <p:tgtEl>
                                          <p:spTgt spid="1048605">
                                            <p:txEl>
                                              <p:charRg st="99" end="124"/>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05">
                                            <p:txEl>
                                              <p:charRg st="124" end="131"/>
                                            </p:txEl>
                                          </p:spTgt>
                                        </p:tgtEl>
                                        <p:attrNameLst>
                                          <p:attrName>style.visibility</p:attrName>
                                        </p:attrNameLst>
                                      </p:cBhvr>
                                      <p:to>
                                        <p:strVal val="visible"/>
                                      </p:to>
                                    </p:set>
                                    <p:animEffect transition="in" filter="fade">
                                      <p:cBhvr>
                                        <p:cTn dur="2000" id="22"/>
                                        <p:tgtEl>
                                          <p:spTgt spid="1048605">
                                            <p:txEl>
                                              <p:charRg st="124" end="131"/>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05">
                                            <p:txEl>
                                              <p:charRg st="131" end="143"/>
                                            </p:txEl>
                                          </p:spTgt>
                                        </p:tgtEl>
                                        <p:attrNameLst>
                                          <p:attrName>style.visibility</p:attrName>
                                        </p:attrNameLst>
                                      </p:cBhvr>
                                      <p:to>
                                        <p:strVal val="visible"/>
                                      </p:to>
                                    </p:set>
                                    <p:animEffect transition="in" filter="fade">
                                      <p:cBhvr>
                                        <p:cTn dur="2000" id="27"/>
                                        <p:tgtEl>
                                          <p:spTgt spid="1048605">
                                            <p:txEl>
                                              <p:charRg st="131" end="143"/>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05">
                                            <p:txEl>
                                              <p:charRg st="143" end="171"/>
                                            </p:txEl>
                                          </p:spTgt>
                                        </p:tgtEl>
                                        <p:attrNameLst>
                                          <p:attrName>style.visibility</p:attrName>
                                        </p:attrNameLst>
                                      </p:cBhvr>
                                      <p:to>
                                        <p:strVal val="visible"/>
                                      </p:to>
                                    </p:set>
                                    <p:animEffect transition="in" filter="fade">
                                      <p:cBhvr>
                                        <p:cTn dur="2000" id="32"/>
                                        <p:tgtEl>
                                          <p:spTgt spid="1048605">
                                            <p:txEl>
                                              <p:charRg st="143" end="171"/>
                                            </p:txEl>
                                          </p:spTgt>
                                        </p:tgtEl>
                                      </p:cBhvr>
                                    </p:animEffect>
                                  </p:childTnLst>
                                </p:cTn>
                              </p:par>
                            </p:childTnLst>
                          </p:cTn>
                        </p:par>
                      </p:childTnLst>
                    </p:cTn>
                  </p:par>
                  <p:par>
                    <p:cTn fill="hold" id="33" nodeType="clickPar">
                      <p:stCondLst>
                        <p:cond delay="indefinite"/>
                      </p:stCondLst>
                      <p:childTnLst>
                        <p:par>
                          <p:cTn fill="hold" id="34" nodeType="withGroup">
                            <p:stCondLst>
                              <p:cond delay="0"/>
                            </p:stCondLst>
                            <p:childTnLst>
                              <p:par>
                                <p:cTn fill="hold" grpId="0" id="35" nodeType="clickEffect" presetClass="entr" presetID="10" presetSubtype="0">
                                  <p:stCondLst>
                                    <p:cond delay="0"/>
                                  </p:stCondLst>
                                  <p:childTnLst>
                                    <p:set>
                                      <p:cBhvr>
                                        <p:cTn dur="1" fill="hold" id="36">
                                          <p:stCondLst>
                                            <p:cond delay="0"/>
                                          </p:stCondLst>
                                        </p:cTn>
                                        <p:tgtEl>
                                          <p:spTgt spid="1048605">
                                            <p:txEl>
                                              <p:charRg st="171" end="215"/>
                                            </p:txEl>
                                          </p:spTgt>
                                        </p:tgtEl>
                                        <p:attrNameLst>
                                          <p:attrName>style.visibility</p:attrName>
                                        </p:attrNameLst>
                                      </p:cBhvr>
                                      <p:to>
                                        <p:strVal val="visible"/>
                                      </p:to>
                                    </p:set>
                                    <p:animEffect transition="in" filter="fade">
                                      <p:cBhvr>
                                        <p:cTn dur="2000" id="37"/>
                                        <p:tgtEl>
                                          <p:spTgt spid="1048605">
                                            <p:txEl>
                                              <p:charRg st="171" end="215"/>
                                            </p:txEl>
                                          </p:spTgt>
                                        </p:tgtEl>
                                      </p:cBhvr>
                                    </p:animEffect>
                                  </p:childTnLst>
                                </p:cTn>
                              </p:par>
                            </p:childTnLst>
                          </p:cTn>
                        </p:par>
                      </p:childTnLst>
                    </p:cTn>
                  </p:par>
                  <p:par>
                    <p:cTn fill="hold" id="38" nodeType="clickPar">
                      <p:stCondLst>
                        <p:cond delay="indefinite"/>
                      </p:stCondLst>
                      <p:childTnLst>
                        <p:par>
                          <p:cTn fill="hold" id="39" nodeType="withGroup">
                            <p:stCondLst>
                              <p:cond delay="0"/>
                            </p:stCondLst>
                            <p:childTnLst>
                              <p:par>
                                <p:cTn fill="hold" grpId="0" id="40" nodeType="clickEffect" presetClass="entr" presetID="10" presetSubtype="0">
                                  <p:stCondLst>
                                    <p:cond delay="0"/>
                                  </p:stCondLst>
                                  <p:childTnLst>
                                    <p:set>
                                      <p:cBhvr>
                                        <p:cTn dur="1" fill="hold" id="41">
                                          <p:stCondLst>
                                            <p:cond delay="0"/>
                                          </p:stCondLst>
                                        </p:cTn>
                                        <p:tgtEl>
                                          <p:spTgt spid="1048605">
                                            <p:txEl>
                                              <p:charRg st="215" end="258"/>
                                            </p:txEl>
                                          </p:spTgt>
                                        </p:tgtEl>
                                        <p:attrNameLst>
                                          <p:attrName>style.visibility</p:attrName>
                                        </p:attrNameLst>
                                      </p:cBhvr>
                                      <p:to>
                                        <p:strVal val="visible"/>
                                      </p:to>
                                    </p:set>
                                    <p:animEffect transition="in" filter="fade">
                                      <p:cBhvr>
                                        <p:cTn dur="2000" id="42"/>
                                        <p:tgtEl>
                                          <p:spTgt spid="1048605">
                                            <p:txEl>
                                              <p:charRg st="215" end="25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4" grpId="0" uiExpand="0" build="whole"/>
      <p:bldP spid="1048605" grpId="0" uiExpand="0" build="p" bldLvl="1"/>
    </p:bldLst>
  </p:timing>
</p:sld>
</file>

<file path=ppt/slides/slide70.xml><?xml version="1.0" encoding="utf-8"?>
<p:sld xmlns:a="http://schemas.openxmlformats.org/drawingml/2006/main" xmlns:r="http://schemas.openxmlformats.org/officeDocument/2006/relationships" xmlns:p="http://schemas.openxmlformats.org/presentationml/2006/main" showMasterSp="1">
  <p:cSld>
    <p:spTree>
      <p:nvGrpSpPr>
        <p:cNvPr id="187" name=""/>
        <p:cNvGrpSpPr/>
        <p:nvPr/>
      </p:nvGrpSpPr>
      <p:grpSpPr>
        <a:xfrm rot="0">
          <a:off x="0" y="0"/>
          <a:ext cx="0" cy="0"/>
          <a:chOff x="0" y="0"/>
          <a:chExt cx="0" cy="0"/>
        </a:xfrm>
      </p:grpSpPr>
      <p:sp>
        <p:nvSpPr>
          <p:cNvPr id="1048680" name=""/>
          <p:cNvSpPr/>
          <p:nvPr>
            <p:ph type="body" sz="full" idx="4294967295"/>
          </p:nvPr>
        </p:nvSpPr>
        <p:spPr>
          <a:xfrm rot="0">
            <a:off x="0" y="457200"/>
            <a:ext cx="8229600" cy="5668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Excretion of waste products</a:t>
            </a:r>
            <a:r>
              <a:t>: the one-way flow from the CSF to the blood takes potentially harmful metabolites, drugs and other substances away from the brain. </a:t>
            </a:r>
          </a:p>
          <a:p>
            <a:pPr algn="just" eaLnBrk="1" hangingPunct="1" latinLnBrk="1" lvl="0"/>
            <a:r>
              <a:t>e.g. there is a drain from brain interstitial fluid into CSF of the organic anions 5-OH-indole acetic acid and homovanillic acid which are the metabolites of serotonin and dopamine respectively.</a:t>
            </a:r>
          </a:p>
          <a:p>
            <a:pPr algn="just" eaLnBrk="1" hangingPunct="1" latinLnBrk="1" lvl="0"/>
            <a:r>
              <a:t>They are cleared by bulk flow of CSF through the arachnoid villi  into venous blood.  </a:t>
            </a:r>
          </a:p>
          <a:p>
            <a:pPr algn="just"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80">
                                            <p:txEl>
                                              <p:charRg st="0" end="160"/>
                                            </p:txEl>
                                          </p:spTgt>
                                        </p:tgtEl>
                                        <p:attrNameLst>
                                          <p:attrName>style.visibility</p:attrName>
                                        </p:attrNameLst>
                                      </p:cBhvr>
                                      <p:to>
                                        <p:strVal val="visible"/>
                                      </p:to>
                                    </p:set>
                                    <p:animEffect transition="in" filter="fade">
                                      <p:cBhvr>
                                        <p:cTn dur="2000" id="7"/>
                                        <p:tgtEl>
                                          <p:spTgt spid="1048680">
                                            <p:txEl>
                                              <p:charRg st="0" end="160"/>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80">
                                            <p:txEl>
                                              <p:charRg st="160" end="355"/>
                                            </p:txEl>
                                          </p:spTgt>
                                        </p:tgtEl>
                                        <p:attrNameLst>
                                          <p:attrName>style.visibility</p:attrName>
                                        </p:attrNameLst>
                                      </p:cBhvr>
                                      <p:to>
                                        <p:strVal val="visible"/>
                                      </p:to>
                                    </p:set>
                                    <p:animEffect transition="in" filter="fade">
                                      <p:cBhvr>
                                        <p:cTn dur="2000" id="12"/>
                                        <p:tgtEl>
                                          <p:spTgt spid="1048680">
                                            <p:txEl>
                                              <p:charRg st="160" end="355"/>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80">
                                            <p:txEl>
                                              <p:charRg st="355" end="442"/>
                                            </p:txEl>
                                          </p:spTgt>
                                        </p:tgtEl>
                                        <p:attrNameLst>
                                          <p:attrName>style.visibility</p:attrName>
                                        </p:attrNameLst>
                                      </p:cBhvr>
                                      <p:to>
                                        <p:strVal val="visible"/>
                                      </p:to>
                                    </p:set>
                                    <p:animEffect transition="in" filter="fade">
                                      <p:cBhvr>
                                        <p:cTn dur="2000" id="17"/>
                                        <p:tgtEl>
                                          <p:spTgt spid="1048680">
                                            <p:txEl>
                                              <p:charRg st="355" end="44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0" grpId="0" uiExpand="0" build="p" bldLvl="1"/>
    </p:bldLst>
  </p:timing>
</p:sld>
</file>

<file path=ppt/slides/slide71.xml><?xml version="1.0" encoding="utf-8"?>
<p:sld xmlns:a="http://schemas.openxmlformats.org/drawingml/2006/main" xmlns:r="http://schemas.openxmlformats.org/officeDocument/2006/relationships" xmlns:p="http://schemas.openxmlformats.org/presentationml/2006/main" showMasterSp="1">
  <p:cSld>
    <p:spTree>
      <p:nvGrpSpPr>
        <p:cNvPr id="188" name=""/>
        <p:cNvGrpSpPr/>
        <p:nvPr/>
      </p:nvGrpSpPr>
      <p:grpSpPr>
        <a:xfrm rot="0">
          <a:off x="0" y="0"/>
          <a:ext cx="0" cy="0"/>
          <a:chOff x="0" y="0"/>
          <a:chExt cx="0" cy="0"/>
        </a:xfrm>
      </p:grpSpPr>
      <p:sp>
        <p:nvSpPr>
          <p:cNvPr id="1048681" name=""/>
          <p:cNvSpPr/>
          <p:nvPr>
            <p:ph type="body" sz="full" idx="4294967295"/>
          </p:nvPr>
        </p:nvSpPr>
        <p:spPr>
          <a:xfrm rot="0">
            <a:off x="0" y="685800"/>
            <a:ext cx="8229600" cy="54403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lang="zh-CN"/>
              <a:t>Endocrine medium for the brain</a:t>
            </a:r>
            <a:r>
              <a:t>: the CSF serves to transport hormones to other areas of the brain. </a:t>
            </a:r>
          </a:p>
          <a:p>
            <a:pPr algn="just" eaLnBrk="1" hangingPunct="1" latinLnBrk="1" lvl="0"/>
            <a:r>
              <a:t>Hormones released into the CSF can be carried to remote sites of the brain where they may act. </a:t>
            </a:r>
          </a:p>
          <a:p>
            <a:pPr eaLnBrk="1" hangingPunct="1" latinLnBrk="1" lvl="0"/>
            <a:r>
              <a:rPr b="1"/>
              <a:t>Buffer reservoir</a:t>
            </a:r>
            <a:r>
              <a:t>: when brain interstitial fluid conc of H [e.g. ischemia] , K [seizures], and gluc are altered, the ventricular fluid can help to buffer the ecf changes.</a:t>
            </a:r>
          </a:p>
          <a:p>
            <a:pPr eaLnBrk="1" hangingPunct="1" latinLnBrk="1" lvl="0"/>
            <a:r>
              <a:rPr b="1"/>
              <a:t>Drug delivering</a:t>
            </a:r>
            <a:r>
              <a:t>:  some drugs do not readily cross the BBB but can be transported into the CSF by endogenous proteins in choroid plexus epithelial membranes.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81">
                                            <p:txEl>
                                              <p:charRg st="0" end="99"/>
                                            </p:txEl>
                                          </p:spTgt>
                                        </p:tgtEl>
                                        <p:attrNameLst>
                                          <p:attrName>style.visibility</p:attrName>
                                        </p:attrNameLst>
                                      </p:cBhvr>
                                      <p:to>
                                        <p:strVal val="visible"/>
                                      </p:to>
                                    </p:set>
                                    <p:animEffect transition="in" filter="fade">
                                      <p:cBhvr>
                                        <p:cTn dur="2000" id="7"/>
                                        <p:tgtEl>
                                          <p:spTgt spid="1048681">
                                            <p:txEl>
                                              <p:charRg st="0" end="99"/>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81">
                                            <p:txEl>
                                              <p:charRg st="99" end="195"/>
                                            </p:txEl>
                                          </p:spTgt>
                                        </p:tgtEl>
                                        <p:attrNameLst>
                                          <p:attrName>style.visibility</p:attrName>
                                        </p:attrNameLst>
                                      </p:cBhvr>
                                      <p:to>
                                        <p:strVal val="visible"/>
                                      </p:to>
                                    </p:set>
                                    <p:animEffect transition="in" filter="fade">
                                      <p:cBhvr>
                                        <p:cTn dur="2000" id="12"/>
                                        <p:tgtEl>
                                          <p:spTgt spid="1048681">
                                            <p:txEl>
                                              <p:charRg st="99" end="195"/>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81">
                                            <p:txEl>
                                              <p:charRg st="195" end="365"/>
                                            </p:txEl>
                                          </p:spTgt>
                                        </p:tgtEl>
                                        <p:attrNameLst>
                                          <p:attrName>style.visibility</p:attrName>
                                        </p:attrNameLst>
                                      </p:cBhvr>
                                      <p:to>
                                        <p:strVal val="visible"/>
                                      </p:to>
                                    </p:set>
                                    <p:animEffect transition="in" filter="fade">
                                      <p:cBhvr>
                                        <p:cTn dur="2000" id="17"/>
                                        <p:tgtEl>
                                          <p:spTgt spid="1048681">
                                            <p:txEl>
                                              <p:charRg st="195" end="365"/>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81">
                                            <p:txEl>
                                              <p:charRg st="365" end="523"/>
                                            </p:txEl>
                                          </p:spTgt>
                                        </p:tgtEl>
                                        <p:attrNameLst>
                                          <p:attrName>style.visibility</p:attrName>
                                        </p:attrNameLst>
                                      </p:cBhvr>
                                      <p:to>
                                        <p:strVal val="visible"/>
                                      </p:to>
                                    </p:set>
                                    <p:animEffect transition="in" filter="fade">
                                      <p:cBhvr>
                                        <p:cTn dur="2000" id="22"/>
                                        <p:tgtEl>
                                          <p:spTgt spid="1048681">
                                            <p:txEl>
                                              <p:charRg st="365" end="52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1" grpId="0" uiExpand="0" build="p" bldLvl="1"/>
    </p:bldLst>
  </p:timing>
</p:sld>
</file>

<file path=ppt/slides/slide72.xml><?xml version="1.0" encoding="utf-8"?>
<p:sld xmlns:a="http://schemas.openxmlformats.org/drawingml/2006/main" xmlns:r="http://schemas.openxmlformats.org/officeDocument/2006/relationships" xmlns:p="http://schemas.openxmlformats.org/presentationml/2006/main" showMasterSp="1">
  <p:cSld>
    <p:spTree>
      <p:nvGrpSpPr>
        <p:cNvPr id="189" name=""/>
        <p:cNvGrpSpPr/>
        <p:nvPr/>
      </p:nvGrpSpPr>
      <p:grpSpPr>
        <a:xfrm rot="0">
          <a:off x="0" y="0"/>
          <a:ext cx="0" cy="0"/>
          <a:chOff x="0" y="0"/>
          <a:chExt cx="0" cy="0"/>
        </a:xfrm>
      </p:grpSpPr>
      <p:sp>
        <p:nvSpPr>
          <p:cNvPr id="1048682"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lang="zh-CN"/>
              <a:t>Cerebro-Spinal Fluid (CSF)</a:t>
            </a:r>
          </a:p>
        </p:txBody>
      </p:sp>
      <p:sp>
        <p:nvSpPr>
          <p:cNvPr id="1048683" name=""/>
          <p:cNvSpPr/>
          <p:nvPr>
            <p:ph type="body" sz="full" idx="4294967295"/>
          </p:nvPr>
        </p:nvSpPr>
        <p:spPr>
          <a:xfrm rot="0">
            <a:off x="-1288639"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i="1" lang="zh-CN"/>
              <a:t>Anatomy</a:t>
            </a:r>
          </a:p>
          <a:p>
            <a:pPr algn="just" eaLnBrk="1" hangingPunct="1" latinLnBrk="1" lvl="0"/>
            <a:r>
              <a:t>The ventricular system develops from the neural tube and includes the lateral ventricles [1</a:t>
            </a:r>
            <a:r>
              <a:rPr baseline="30000"/>
              <a:t>st</a:t>
            </a:r>
            <a:r>
              <a:t> and 2</a:t>
            </a:r>
            <a:r>
              <a:rPr baseline="30000"/>
              <a:t>nd</a:t>
            </a:r>
            <a:r>
              <a:t> ventricles], third ventricle and the fourth ventricle, which continues into the central canal of the spinal cord. </a:t>
            </a:r>
          </a:p>
          <a:p>
            <a:pPr algn="just" eaLnBrk="1" hangingPunct="1" latinLnBrk="1" lvl="0"/>
            <a:r>
              <a:t>In part the CSF is produced by the </a:t>
            </a:r>
            <a:r>
              <a:rPr b="1"/>
              <a:t>choroid plexus</a:t>
            </a:r>
            <a:r>
              <a:t> which includes the choroidal epithelium, blood vessels and interstitial connective tissue.</a:t>
            </a:r>
          </a:p>
          <a:p>
            <a:pPr algn="just" eaLnBrk="1" hangingPunct="1" latinLnBrk="1" lvl="0"/>
          </a:p>
          <a:p>
            <a:pPr algn="just"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82"/>
                                        </p:tgtEl>
                                        <p:attrNameLst>
                                          <p:attrName>style.visibility</p:attrName>
                                        </p:attrNameLst>
                                      </p:cBhvr>
                                      <p:to>
                                        <p:strVal val="visible"/>
                                      </p:to>
                                    </p:set>
                                    <p:animEffect transition="in" filter="fade">
                                      <p:cBhvr>
                                        <p:cTn dur="2000" id="7"/>
                                        <p:tgtEl>
                                          <p:spTgt spid="1048682"/>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83">
                                            <p:txEl>
                                              <p:charRg st="0" end="8"/>
                                            </p:txEl>
                                          </p:spTgt>
                                        </p:tgtEl>
                                        <p:attrNameLst>
                                          <p:attrName>style.visibility</p:attrName>
                                        </p:attrNameLst>
                                      </p:cBhvr>
                                      <p:to>
                                        <p:strVal val="visible"/>
                                      </p:to>
                                    </p:set>
                                    <p:animEffect transition="in" filter="fade">
                                      <p:cBhvr>
                                        <p:cTn dur="2000" id="12"/>
                                        <p:tgtEl>
                                          <p:spTgt spid="1048683">
                                            <p:txEl>
                                              <p:charRg st="0" end="8"/>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83">
                                            <p:txEl>
                                              <p:charRg st="8" end="225"/>
                                            </p:txEl>
                                          </p:spTgt>
                                        </p:tgtEl>
                                        <p:attrNameLst>
                                          <p:attrName>style.visibility</p:attrName>
                                        </p:attrNameLst>
                                      </p:cBhvr>
                                      <p:to>
                                        <p:strVal val="visible"/>
                                      </p:to>
                                    </p:set>
                                    <p:animEffect transition="in" filter="fade">
                                      <p:cBhvr>
                                        <p:cTn dur="2000" id="17"/>
                                        <p:tgtEl>
                                          <p:spTgt spid="1048683">
                                            <p:txEl>
                                              <p:charRg st="8" end="225"/>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83">
                                            <p:txEl>
                                              <p:charRg st="225" end="366"/>
                                            </p:txEl>
                                          </p:spTgt>
                                        </p:tgtEl>
                                        <p:attrNameLst>
                                          <p:attrName>style.visibility</p:attrName>
                                        </p:attrNameLst>
                                      </p:cBhvr>
                                      <p:to>
                                        <p:strVal val="visible"/>
                                      </p:to>
                                    </p:set>
                                    <p:animEffect transition="in" filter="fade">
                                      <p:cBhvr>
                                        <p:cTn dur="2000" id="22"/>
                                        <p:tgtEl>
                                          <p:spTgt spid="1048683">
                                            <p:txEl>
                                              <p:charRg st="225" end="36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2" grpId="0" uiExpand="0" build="whole"/>
      <p:bldP spid="1048683" grpId="0" uiExpand="0" build="p" bldLvl="1"/>
    </p:bldLst>
  </p:timing>
</p:sld>
</file>

<file path=ppt/slides/slide73.xml><?xml version="1.0" encoding="utf-8"?>
<p:sld xmlns:a="http://schemas.openxmlformats.org/drawingml/2006/main" xmlns:r="http://schemas.openxmlformats.org/officeDocument/2006/relationships" xmlns:p="http://schemas.openxmlformats.org/presentationml/2006/main" showMasterSp="1">
  <p:cSld>
    <p:spTree>
      <p:nvGrpSpPr>
        <p:cNvPr id="190" name=""/>
        <p:cNvGrpSpPr/>
        <p:nvPr/>
      </p:nvGrpSpPr>
      <p:grpSpPr>
        <a:xfrm rot="0">
          <a:off x="0" y="0"/>
          <a:ext cx="0" cy="0"/>
          <a:chOff x="0" y="0"/>
          <a:chExt cx="0" cy="0"/>
        </a:xfrm>
      </p:grpSpPr>
      <p:sp>
        <p:nvSpPr>
          <p:cNvPr id="1048684"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80000"/>
              </a:lnSpc>
            </a:pPr>
            <a:r>
              <a:rPr altLang="en-US" lang="zh-CN"/>
              <a:t>This plexus is formed as a result of the invagination of the ependyma into the ventricular cavities by blood vessels of the pia mater.</a:t>
            </a:r>
          </a:p>
          <a:p>
            <a:pPr algn="just" eaLnBrk="1" hangingPunct="1" latinLnBrk="1" lvl="0">
              <a:lnSpc>
                <a:spcPct val="80000"/>
              </a:lnSpc>
            </a:pPr>
            <a:r>
              <a:rPr altLang="en-US" lang="zh-CN"/>
              <a:t>The epithelium of the plexus is continued by the ependymal lining of the ventricles.</a:t>
            </a:r>
          </a:p>
          <a:p>
            <a:pPr algn="just" eaLnBrk="1" hangingPunct="1" latinLnBrk="1" lvl="0">
              <a:lnSpc>
                <a:spcPct val="80000"/>
              </a:lnSpc>
            </a:pPr>
            <a:r>
              <a:rPr altLang="en-US" lang="zh-CN"/>
              <a:t>The choroid plexus has an extensive blood supply that reflects its active metabolic activity.</a:t>
            </a:r>
          </a:p>
          <a:p>
            <a:pPr algn="just" eaLnBrk="1" hangingPunct="1" latinLnBrk="1" lvl="0">
              <a:lnSpc>
                <a:spcPct val="80000"/>
              </a:lnSpc>
            </a:pPr>
            <a:r>
              <a:rPr altLang="en-US" lang="zh-CN"/>
              <a:t>A membranous barrier to the movement of macromolecules is the tight junctions, which join adjacent choroidal epithelial cells. </a:t>
            </a:r>
          </a:p>
          <a:p>
            <a:pPr algn="just" eaLnBrk="1" hangingPunct="1" latinLnBrk="1" lvl="0">
              <a:lnSpc>
                <a:spcPct val="80000"/>
              </a:lnSpc>
            </a:pPr>
            <a:endParaRPr altLang="en-US" lang="zh-CN"/>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84">
                                            <p:txEl>
                                              <p:charRg st="0" end="135"/>
                                            </p:txEl>
                                          </p:spTgt>
                                        </p:tgtEl>
                                        <p:attrNameLst>
                                          <p:attrName>style.visibility</p:attrName>
                                        </p:attrNameLst>
                                      </p:cBhvr>
                                      <p:to>
                                        <p:strVal val="visible"/>
                                      </p:to>
                                    </p:set>
                                    <p:animEffect transition="in" filter="fade">
                                      <p:cBhvr>
                                        <p:cTn dur="2000" id="12"/>
                                        <p:tgtEl>
                                          <p:spTgt spid="1048684">
                                            <p:txEl>
                                              <p:charRg st="0" end="135"/>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84">
                                            <p:txEl>
                                              <p:charRg st="135" end="220"/>
                                            </p:txEl>
                                          </p:spTgt>
                                        </p:tgtEl>
                                        <p:attrNameLst>
                                          <p:attrName>style.visibility</p:attrName>
                                        </p:attrNameLst>
                                      </p:cBhvr>
                                      <p:to>
                                        <p:strVal val="visible"/>
                                      </p:to>
                                    </p:set>
                                    <p:animEffect transition="in" filter="fade">
                                      <p:cBhvr>
                                        <p:cTn dur="2000" id="17"/>
                                        <p:tgtEl>
                                          <p:spTgt spid="1048684">
                                            <p:txEl>
                                              <p:charRg st="135" end="220"/>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84">
                                            <p:txEl>
                                              <p:charRg st="220" end="314"/>
                                            </p:txEl>
                                          </p:spTgt>
                                        </p:tgtEl>
                                        <p:attrNameLst>
                                          <p:attrName>style.visibility</p:attrName>
                                        </p:attrNameLst>
                                      </p:cBhvr>
                                      <p:to>
                                        <p:strVal val="visible"/>
                                      </p:to>
                                    </p:set>
                                    <p:animEffect transition="in" filter="fade">
                                      <p:cBhvr>
                                        <p:cTn dur="2000" id="22"/>
                                        <p:tgtEl>
                                          <p:spTgt spid="1048684">
                                            <p:txEl>
                                              <p:charRg st="220" end="314"/>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84">
                                            <p:txEl>
                                              <p:charRg st="314" end="442"/>
                                            </p:txEl>
                                          </p:spTgt>
                                        </p:tgtEl>
                                        <p:attrNameLst>
                                          <p:attrName>style.visibility</p:attrName>
                                        </p:attrNameLst>
                                      </p:cBhvr>
                                      <p:to>
                                        <p:strVal val="visible"/>
                                      </p:to>
                                    </p:set>
                                    <p:animEffect transition="in" filter="fade">
                                      <p:cBhvr>
                                        <p:cTn dur="2000" id="27"/>
                                        <p:tgtEl>
                                          <p:spTgt spid="1048684">
                                            <p:txEl>
                                              <p:charRg st="314" end="44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4" grpId="0" uiExpand="0" build="p" bldLvl="1"/>
    </p:bldLst>
  </p:timing>
</p:sld>
</file>

<file path=ppt/slides/slide74.xml><?xml version="1.0" encoding="utf-8"?>
<p:sld xmlns:a="http://schemas.openxmlformats.org/drawingml/2006/main" xmlns:r="http://schemas.openxmlformats.org/officeDocument/2006/relationships" xmlns:p="http://schemas.openxmlformats.org/presentationml/2006/main" showMasterSp="1">
  <p:cSld>
    <p:spTree>
      <p:nvGrpSpPr>
        <p:cNvPr id="191" name=""/>
        <p:cNvGrpSpPr/>
        <p:nvPr/>
      </p:nvGrpSpPr>
      <p:grpSpPr>
        <a:xfrm rot="0">
          <a:off x="0" y="0"/>
          <a:ext cx="0" cy="0"/>
          <a:chOff x="0" y="0"/>
          <a:chExt cx="0" cy="0"/>
        </a:xfrm>
      </p:grpSpPr>
      <p:sp>
        <p:nvSpPr>
          <p:cNvPr id="1048685"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i="1" lang="zh-CN"/>
              <a:t>Formation</a:t>
            </a:r>
          </a:p>
          <a:p>
            <a:pPr algn="just" eaLnBrk="1" hangingPunct="1" latinLnBrk="1" lvl="0"/>
            <a:r>
              <a:t>It is derived from constituents of plasma ultrafiltrate in the plexus by an active secretion occurring in the choroid epithelial. </a:t>
            </a:r>
          </a:p>
          <a:p>
            <a:pPr algn="just" eaLnBrk="1" hangingPunct="1" latinLnBrk="1" lvl="0"/>
            <a:r>
              <a:t>Beside the secretion of CSF by the choroid plexus the fluid derives also directly from the brain by the ependymal lining of the ventricular system and the pia-glial membrane and from blood vessels in the pia-arachnoid. </a:t>
            </a:r>
          </a:p>
          <a:p>
            <a:pPr algn="just"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85">
                                            <p:txEl>
                                              <p:charRg st="0" end="10"/>
                                            </p:txEl>
                                          </p:spTgt>
                                        </p:tgtEl>
                                        <p:attrNameLst>
                                          <p:attrName>style.visibility</p:attrName>
                                        </p:attrNameLst>
                                      </p:cBhvr>
                                      <p:to>
                                        <p:strVal val="visible"/>
                                      </p:to>
                                    </p:set>
                                    <p:animEffect transition="in" filter="fade">
                                      <p:cBhvr>
                                        <p:cTn dur="2000" id="12"/>
                                        <p:tgtEl>
                                          <p:spTgt spid="1048685">
                                            <p:txEl>
                                              <p:charRg st="0" end="10"/>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85">
                                            <p:txEl>
                                              <p:charRg st="10" end="141"/>
                                            </p:txEl>
                                          </p:spTgt>
                                        </p:tgtEl>
                                        <p:attrNameLst>
                                          <p:attrName>style.visibility</p:attrName>
                                        </p:attrNameLst>
                                      </p:cBhvr>
                                      <p:to>
                                        <p:strVal val="visible"/>
                                      </p:to>
                                    </p:set>
                                    <p:animEffect transition="in" filter="fade">
                                      <p:cBhvr>
                                        <p:cTn dur="2000" id="17"/>
                                        <p:tgtEl>
                                          <p:spTgt spid="1048685">
                                            <p:txEl>
                                              <p:charRg st="10" end="141"/>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85">
                                            <p:txEl>
                                              <p:charRg st="141" end="361"/>
                                            </p:txEl>
                                          </p:spTgt>
                                        </p:tgtEl>
                                        <p:attrNameLst>
                                          <p:attrName>style.visibility</p:attrName>
                                        </p:attrNameLst>
                                      </p:cBhvr>
                                      <p:to>
                                        <p:strVal val="visible"/>
                                      </p:to>
                                    </p:set>
                                    <p:animEffect transition="in" filter="fade">
                                      <p:cBhvr>
                                        <p:cTn dur="2000" id="22"/>
                                        <p:tgtEl>
                                          <p:spTgt spid="1048685">
                                            <p:txEl>
                                              <p:charRg st="141" end="36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5" grpId="0" uiExpand="0" build="p" bldLvl="1"/>
    </p:bldLst>
  </p:timing>
</p:sld>
</file>

<file path=ppt/slides/slide75.xml><?xml version="1.0" encoding="utf-8"?>
<p:sld xmlns:a="http://schemas.openxmlformats.org/drawingml/2006/main" xmlns:r="http://schemas.openxmlformats.org/officeDocument/2006/relationships" xmlns:p="http://schemas.openxmlformats.org/presentationml/2006/main" showMasterSp="1">
  <p:cSld>
    <p:spTree>
      <p:nvGrpSpPr>
        <p:cNvPr id="192" name=""/>
        <p:cNvGrpSpPr/>
        <p:nvPr/>
      </p:nvGrpSpPr>
      <p:grpSpPr>
        <a:xfrm rot="0">
          <a:off x="0" y="0"/>
          <a:ext cx="0" cy="0"/>
          <a:chOff x="0" y="0"/>
          <a:chExt cx="0" cy="0"/>
        </a:xfrm>
      </p:grpSpPr>
      <p:sp>
        <p:nvSpPr>
          <p:cNvPr id="1048686"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The rate of CSF formation in various species varies between 0.2 and 0.5 ml/minute/gm choroid plexus. </a:t>
            </a:r>
          </a:p>
          <a:p>
            <a:pPr algn="just" eaLnBrk="1" hangingPunct="1" latinLnBrk="1" lvl="0"/>
            <a:r>
              <a:rPr altLang="en-US" lang="zh-CN"/>
              <a:t>In the dog the formation rate is approximately 0.047 ml/minute (dependent on the size of the animal), in the cat 0.017 ml/minute, in the rat 0.002 ml/minute and in man 0.35 ml/minute. </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86">
                                            <p:txEl>
                                              <p:charRg st="0" end="102"/>
                                            </p:txEl>
                                          </p:spTgt>
                                        </p:tgtEl>
                                        <p:attrNameLst>
                                          <p:attrName>style.visibility</p:attrName>
                                        </p:attrNameLst>
                                      </p:cBhvr>
                                      <p:to>
                                        <p:strVal val="visible"/>
                                      </p:to>
                                    </p:set>
                                    <p:animEffect transition="in" filter="fade">
                                      <p:cBhvr>
                                        <p:cTn dur="2000" id="12"/>
                                        <p:tgtEl>
                                          <p:spTgt spid="1048686">
                                            <p:txEl>
                                              <p:charRg st="0" end="102"/>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86">
                                            <p:txEl>
                                              <p:charRg st="102" end="287"/>
                                            </p:txEl>
                                          </p:spTgt>
                                        </p:tgtEl>
                                        <p:attrNameLst>
                                          <p:attrName>style.visibility</p:attrName>
                                        </p:attrNameLst>
                                      </p:cBhvr>
                                      <p:to>
                                        <p:strVal val="visible"/>
                                      </p:to>
                                    </p:set>
                                    <p:animEffect transition="in" filter="fade">
                                      <p:cBhvr>
                                        <p:cTn dur="2000" id="17"/>
                                        <p:tgtEl>
                                          <p:spTgt spid="1048686">
                                            <p:txEl>
                                              <p:charRg st="102" end="28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6" grpId="0" uiExpand="0" build="p" bldLvl="1"/>
    </p:bldLst>
  </p:timing>
</p:sld>
</file>

<file path=ppt/slides/slide76.xml><?xml version="1.0" encoding="utf-8"?>
<p:sld xmlns:a="http://schemas.openxmlformats.org/drawingml/2006/main" xmlns:r="http://schemas.openxmlformats.org/officeDocument/2006/relationships" xmlns:p="http://schemas.openxmlformats.org/presentationml/2006/main" showMasterSp="1">
  <p:cSld>
    <p:spTree>
      <p:nvGrpSpPr>
        <p:cNvPr id="193" name=""/>
        <p:cNvGrpSpPr/>
        <p:nvPr/>
      </p:nvGrpSpPr>
      <p:grpSpPr>
        <a:xfrm rot="0">
          <a:off x="0" y="0"/>
          <a:ext cx="0" cy="0"/>
          <a:chOff x="0" y="0"/>
          <a:chExt cx="0" cy="0"/>
        </a:xfrm>
      </p:grpSpPr>
      <p:sp>
        <p:nvSpPr>
          <p:cNvPr id="1048687" name=""/>
          <p:cNvSpPr/>
          <p:nvPr>
            <p:ph type="body" sz="full" idx="4294967295"/>
          </p:nvPr>
        </p:nvSpPr>
        <p:spPr>
          <a:xfrm rot="0">
            <a:off x="0" y="990600"/>
            <a:ext cx="8229600" cy="51355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lang="zh-CN"/>
              <a:t>The total volume of CSF in normal adult is about 140 ml. </a:t>
            </a:r>
          </a:p>
          <a:p>
            <a:pPr eaLnBrk="1" hangingPunct="1" latinLnBrk="1" lvl="0"/>
            <a:r>
              <a:rPr altLang="en-US" lang="zh-CN"/>
              <a:t>most of the CSF is in the subarachnoid space (about 110 ml) of the brain and spinal cord [30 ml in spinal cord and 80 ml in the brain]. </a:t>
            </a:r>
          </a:p>
          <a:p>
            <a:pPr eaLnBrk="1" hangingPunct="1" latinLnBrk="1" lvl="0"/>
            <a:r>
              <a:rPr altLang="en-US" lang="zh-CN"/>
              <a:t>The remaining 30 ml is found in the ventricles.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87">
                                            <p:txEl>
                                              <p:charRg st="0" end="58"/>
                                            </p:txEl>
                                          </p:spTgt>
                                        </p:tgtEl>
                                        <p:attrNameLst>
                                          <p:attrName>style.visibility</p:attrName>
                                        </p:attrNameLst>
                                      </p:cBhvr>
                                      <p:to>
                                        <p:strVal val="visible"/>
                                      </p:to>
                                    </p:set>
                                    <p:animEffect transition="in" filter="fade">
                                      <p:cBhvr>
                                        <p:cTn dur="2000" id="7"/>
                                        <p:tgtEl>
                                          <p:spTgt spid="1048687">
                                            <p:txEl>
                                              <p:charRg st="0" end="58"/>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87">
                                            <p:txEl>
                                              <p:charRg st="58" end="195"/>
                                            </p:txEl>
                                          </p:spTgt>
                                        </p:tgtEl>
                                        <p:attrNameLst>
                                          <p:attrName>style.visibility</p:attrName>
                                        </p:attrNameLst>
                                      </p:cBhvr>
                                      <p:to>
                                        <p:strVal val="visible"/>
                                      </p:to>
                                    </p:set>
                                    <p:animEffect transition="in" filter="fade">
                                      <p:cBhvr>
                                        <p:cTn dur="2000" id="12"/>
                                        <p:tgtEl>
                                          <p:spTgt spid="1048687">
                                            <p:txEl>
                                              <p:charRg st="58" end="195"/>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87">
                                            <p:txEl>
                                              <p:charRg st="195" end="244"/>
                                            </p:txEl>
                                          </p:spTgt>
                                        </p:tgtEl>
                                        <p:attrNameLst>
                                          <p:attrName>style.visibility</p:attrName>
                                        </p:attrNameLst>
                                      </p:cBhvr>
                                      <p:to>
                                        <p:strVal val="visible"/>
                                      </p:to>
                                    </p:set>
                                    <p:animEffect transition="in" filter="fade">
                                      <p:cBhvr>
                                        <p:cTn dur="2000" id="17"/>
                                        <p:tgtEl>
                                          <p:spTgt spid="1048687">
                                            <p:txEl>
                                              <p:charRg st="195" end="24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7" grpId="0" uiExpand="0" build="p" bldLvl="1"/>
    </p:bldLst>
  </p:timing>
</p:sld>
</file>

<file path=ppt/slides/slide77.xml><?xml version="1.0" encoding="utf-8"?>
<p:sld xmlns:a="http://schemas.openxmlformats.org/drawingml/2006/main" xmlns:r="http://schemas.openxmlformats.org/officeDocument/2006/relationships" xmlns:p="http://schemas.openxmlformats.org/presentationml/2006/main" showMasterSp="1">
  <p:cSld>
    <p:spTree>
      <p:nvGrpSpPr>
        <p:cNvPr id="194" name=""/>
        <p:cNvGrpSpPr/>
        <p:nvPr/>
      </p:nvGrpSpPr>
      <p:grpSpPr>
        <a:xfrm rot="0">
          <a:off x="0" y="0"/>
          <a:ext cx="0" cy="0"/>
          <a:chOff x="0" y="0"/>
          <a:chExt cx="0" cy="0"/>
        </a:xfrm>
      </p:grpSpPr>
      <p:sp>
        <p:nvSpPr>
          <p:cNvPr id="1048688" name=""/>
          <p:cNvSpPr/>
          <p:nvPr>
            <p:ph type="body" sz="full" idx="4294967295"/>
          </p:nvPr>
        </p:nvSpPr>
        <p:spPr>
          <a:xfrm rot="0">
            <a:off x="0" y="457200"/>
            <a:ext cx="8229600" cy="5668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CSF is only one of the extracellular fluids in the CNS.</a:t>
            </a:r>
          </a:p>
          <a:p>
            <a:pPr algn="just" eaLnBrk="1" hangingPunct="1" latinLnBrk="1" lvl="0"/>
            <a:r>
              <a:rPr altLang="en-US" lang="zh-CN"/>
              <a:t>The other major type of ecf is the interstitial fluid that baths the neurons and glia in the brain parenchyma.</a:t>
            </a:r>
          </a:p>
          <a:p>
            <a:pPr algn="just" eaLnBrk="1" hangingPunct="1" latinLnBrk="1" lvl="0"/>
            <a:r>
              <a:rPr altLang="en-US" lang="zh-CN"/>
              <a:t>A typical adult brain contains about 280 ml of interstitial fluid. </a:t>
            </a:r>
          </a:p>
          <a:p>
            <a:pPr algn="just" eaLnBrk="1" hangingPunct="1" latinLnBrk="1" lvl="0"/>
            <a:r>
              <a:rPr altLang="en-US" lang="zh-CN"/>
              <a:t>CSF is produced by ultrafiltration from blood plasma and by active transport mechanisms.</a:t>
            </a:r>
          </a:p>
          <a:p>
            <a:pPr algn="just" eaLnBrk="1" hangingPunct="1" latinLnBrk="1" lvl="0"/>
            <a:r>
              <a:rPr altLang="en-US" lang="zh-CN"/>
              <a:t>Hydrostatic pressure in the capillaries initiates the transfer of water and ions to the interstitium and then to the choroidal epithelium.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88">
                                            <p:txEl>
                                              <p:charRg st="0" end="56"/>
                                            </p:txEl>
                                          </p:spTgt>
                                        </p:tgtEl>
                                        <p:attrNameLst>
                                          <p:attrName>style.visibility</p:attrName>
                                        </p:attrNameLst>
                                      </p:cBhvr>
                                      <p:to>
                                        <p:strVal val="visible"/>
                                      </p:to>
                                    </p:set>
                                    <p:animEffect transition="in" filter="fade">
                                      <p:cBhvr>
                                        <p:cTn dur="2000" id="7"/>
                                        <p:tgtEl>
                                          <p:spTgt spid="1048688">
                                            <p:txEl>
                                              <p:charRg st="0" end="56"/>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88">
                                            <p:txEl>
                                              <p:charRg st="56" end="167"/>
                                            </p:txEl>
                                          </p:spTgt>
                                        </p:tgtEl>
                                        <p:attrNameLst>
                                          <p:attrName>style.visibility</p:attrName>
                                        </p:attrNameLst>
                                      </p:cBhvr>
                                      <p:to>
                                        <p:strVal val="visible"/>
                                      </p:to>
                                    </p:set>
                                    <p:animEffect transition="in" filter="fade">
                                      <p:cBhvr>
                                        <p:cTn dur="2000" id="12"/>
                                        <p:tgtEl>
                                          <p:spTgt spid="1048688">
                                            <p:txEl>
                                              <p:charRg st="56" end="167"/>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88">
                                            <p:txEl>
                                              <p:charRg st="167" end="235"/>
                                            </p:txEl>
                                          </p:spTgt>
                                        </p:tgtEl>
                                        <p:attrNameLst>
                                          <p:attrName>style.visibility</p:attrName>
                                        </p:attrNameLst>
                                      </p:cBhvr>
                                      <p:to>
                                        <p:strVal val="visible"/>
                                      </p:to>
                                    </p:set>
                                    <p:animEffect transition="in" filter="fade">
                                      <p:cBhvr>
                                        <p:cTn dur="2000" id="17"/>
                                        <p:tgtEl>
                                          <p:spTgt spid="1048688">
                                            <p:txEl>
                                              <p:charRg st="167" end="235"/>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88">
                                            <p:txEl>
                                              <p:charRg st="235" end="324"/>
                                            </p:txEl>
                                          </p:spTgt>
                                        </p:tgtEl>
                                        <p:attrNameLst>
                                          <p:attrName>style.visibility</p:attrName>
                                        </p:attrNameLst>
                                      </p:cBhvr>
                                      <p:to>
                                        <p:strVal val="visible"/>
                                      </p:to>
                                    </p:set>
                                    <p:animEffect transition="in" filter="fade">
                                      <p:cBhvr>
                                        <p:cTn dur="2000" id="22"/>
                                        <p:tgtEl>
                                          <p:spTgt spid="1048688">
                                            <p:txEl>
                                              <p:charRg st="235" end="324"/>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88">
                                            <p:txEl>
                                              <p:charRg st="324" end="464"/>
                                            </p:txEl>
                                          </p:spTgt>
                                        </p:tgtEl>
                                        <p:attrNameLst>
                                          <p:attrName>style.visibility</p:attrName>
                                        </p:attrNameLst>
                                      </p:cBhvr>
                                      <p:to>
                                        <p:strVal val="visible"/>
                                      </p:to>
                                    </p:set>
                                    <p:animEffect transition="in" filter="fade">
                                      <p:cBhvr>
                                        <p:cTn dur="2000" id="27"/>
                                        <p:tgtEl>
                                          <p:spTgt spid="1048688">
                                            <p:txEl>
                                              <p:charRg st="324" end="46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8" grpId="0" uiExpand="0" build="p" bldLvl="1"/>
    </p:bldLst>
  </p:timing>
</p:sld>
</file>

<file path=ppt/slides/slide78.xml><?xml version="1.0" encoding="utf-8"?>
<p:sld xmlns:a="http://schemas.openxmlformats.org/drawingml/2006/main" xmlns:r="http://schemas.openxmlformats.org/officeDocument/2006/relationships" xmlns:p="http://schemas.openxmlformats.org/presentationml/2006/main" showMasterSp="1">
  <p:cSld>
    <p:spTree>
      <p:nvGrpSpPr>
        <p:cNvPr id="195" name=""/>
        <p:cNvGrpSpPr/>
        <p:nvPr/>
      </p:nvGrpSpPr>
      <p:grpSpPr>
        <a:xfrm rot="0">
          <a:off x="0" y="0"/>
          <a:ext cx="0" cy="0"/>
          <a:chOff x="0" y="0"/>
          <a:chExt cx="0" cy="0"/>
        </a:xfrm>
      </p:grpSpPr>
      <p:sp>
        <p:nvSpPr>
          <p:cNvPr id="1048689" name=""/>
          <p:cNvSpPr/>
          <p:nvPr>
            <p:ph type="body" sz="full" idx="4294967295"/>
          </p:nvPr>
        </p:nvSpPr>
        <p:spPr>
          <a:xfrm rot="0">
            <a:off x="0" y="457200"/>
            <a:ext cx="8229600" cy="5668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There is coordinated activity of ion transporters and channels in the basolateral and apical membranes that are sites for transport of Na, Cl, HCO</a:t>
            </a:r>
            <a:r>
              <a:rPr baseline="-25000"/>
              <a:t>3  </a:t>
            </a:r>
            <a:r>
              <a:t>and H</a:t>
            </a:r>
            <a:r>
              <a:rPr baseline="-25000"/>
              <a:t>2</a:t>
            </a:r>
            <a:r>
              <a:t>O water across choroid plexus </a:t>
            </a:r>
          </a:p>
          <a:p>
            <a:pPr algn="just" eaLnBrk="1" hangingPunct="1" latinLnBrk="1" lvl="0"/>
            <a:r>
              <a:t>The primary driving force for CSF secretion is Na-K pumping in the apical membrane, which keeps choroidal cells [Na] much lower in the extracellular [Na].</a:t>
            </a:r>
          </a:p>
          <a:p>
            <a:pPr algn="just" eaLnBrk="1" hangingPunct="1" latinLnBrk="1" lvl="0"/>
            <a:r>
              <a:t>As a result there is an inwardly directed Na gradient  promoting basolateral Na uptake by the cell in exchange  for cytoplasmic H ion, or along with extracellular Cl.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89">
                                            <p:txEl>
                                              <p:charRg st="0" end="186"/>
                                            </p:txEl>
                                          </p:spTgt>
                                        </p:tgtEl>
                                        <p:attrNameLst>
                                          <p:attrName>style.visibility</p:attrName>
                                        </p:attrNameLst>
                                      </p:cBhvr>
                                      <p:to>
                                        <p:strVal val="visible"/>
                                      </p:to>
                                    </p:set>
                                    <p:animEffect transition="in" filter="fade">
                                      <p:cBhvr>
                                        <p:cTn dur="2000" id="7"/>
                                        <p:tgtEl>
                                          <p:spTgt spid="1048689">
                                            <p:txEl>
                                              <p:charRg st="0" end="186"/>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89">
                                            <p:txEl>
                                              <p:charRg st="186" end="341"/>
                                            </p:txEl>
                                          </p:spTgt>
                                        </p:tgtEl>
                                        <p:attrNameLst>
                                          <p:attrName>style.visibility</p:attrName>
                                        </p:attrNameLst>
                                      </p:cBhvr>
                                      <p:to>
                                        <p:strVal val="visible"/>
                                      </p:to>
                                    </p:set>
                                    <p:animEffect transition="in" filter="fade">
                                      <p:cBhvr>
                                        <p:cTn dur="2000" id="12"/>
                                        <p:tgtEl>
                                          <p:spTgt spid="1048689">
                                            <p:txEl>
                                              <p:charRg st="186" end="34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89">
                                            <p:txEl>
                                              <p:charRg st="341" end="509"/>
                                            </p:txEl>
                                          </p:spTgt>
                                        </p:tgtEl>
                                        <p:attrNameLst>
                                          <p:attrName>style.visibility</p:attrName>
                                        </p:attrNameLst>
                                      </p:cBhvr>
                                      <p:to>
                                        <p:strVal val="visible"/>
                                      </p:to>
                                    </p:set>
                                    <p:animEffect transition="in" filter="fade">
                                      <p:cBhvr>
                                        <p:cTn dur="2000" id="17"/>
                                        <p:tgtEl>
                                          <p:spTgt spid="1048689">
                                            <p:txEl>
                                              <p:charRg st="341" end="50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9" grpId="0" uiExpand="0" build="p" bldLvl="1"/>
    </p:bldLst>
  </p:timing>
</p:sld>
</file>

<file path=ppt/slides/slide79.xml><?xml version="1.0" encoding="utf-8"?>
<p:sld xmlns:a="http://schemas.openxmlformats.org/drawingml/2006/main" xmlns:r="http://schemas.openxmlformats.org/officeDocument/2006/relationships" xmlns:p="http://schemas.openxmlformats.org/presentationml/2006/main" showMasterSp="1">
  <p:cSld>
    <p:spTree>
      <p:nvGrpSpPr>
        <p:cNvPr id="196" name=""/>
        <p:cNvGrpSpPr/>
        <p:nvPr/>
      </p:nvGrpSpPr>
      <p:grpSpPr>
        <a:xfrm rot="0">
          <a:off x="0" y="0"/>
          <a:ext cx="0" cy="0"/>
          <a:chOff x="0" y="0"/>
          <a:chExt cx="0" cy="0"/>
        </a:xfrm>
      </p:grpSpPr>
      <p:sp>
        <p:nvSpPr>
          <p:cNvPr id="1048690" name=""/>
          <p:cNvSpPr/>
          <p:nvPr>
            <p:ph type="body" sz="full" idx="4294967295"/>
          </p:nvPr>
        </p:nvSpPr>
        <p:spPr>
          <a:xfrm rot="0">
            <a:off x="0" y="304800"/>
            <a:ext cx="8229600" cy="58213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In addition,K and Cl, as well as HCO</a:t>
            </a:r>
            <a:r>
              <a:rPr baseline="-25000"/>
              <a:t>3</a:t>
            </a:r>
            <a:r>
              <a:t> [generated in the cell from carbonic anhydrase catalyzed hydration of CO</a:t>
            </a:r>
            <a:r>
              <a:rPr baseline="-25000"/>
              <a:t>2</a:t>
            </a:r>
            <a:r>
              <a:t>] leave the cell via channel in the apical membrane.</a:t>
            </a:r>
          </a:p>
          <a:p>
            <a:pPr algn="just" eaLnBrk="1" hangingPunct="1" latinLnBrk="1" lvl="0"/>
            <a:r>
              <a:t>Through flow driven according to an osmotic gradient, water [which comprise 99% of CSF] can follow actively transport of Na and accompanying anions.</a:t>
            </a:r>
          </a:p>
          <a:p>
            <a:pPr algn="just" eaLnBrk="1" hangingPunct="1" latinLnBrk="1" lvl="0"/>
            <a:r>
              <a:t>Further specific mechanisms such as facilitated diffusion into the CSF exist for the membrane transport of vitamins, nucleosides, purines, glucose and amino acids essential for brain development and metabolism, whereas toxic metabolites are cleared from CSF to plasma. </a:t>
            </a:r>
          </a:p>
          <a:p>
            <a:pPr algn="just" eaLnBrk="1" hangingPunct="1" latinLnBrk="1" lvl="0"/>
          </a:p>
          <a:p>
            <a:pPr algn="just"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90">
                                            <p:txEl>
                                              <p:charRg st="0" end="164"/>
                                            </p:txEl>
                                          </p:spTgt>
                                        </p:tgtEl>
                                        <p:attrNameLst>
                                          <p:attrName>style.visibility</p:attrName>
                                        </p:attrNameLst>
                                      </p:cBhvr>
                                      <p:to>
                                        <p:strVal val="visible"/>
                                      </p:to>
                                    </p:set>
                                    <p:animEffect transition="in" filter="fade">
                                      <p:cBhvr>
                                        <p:cTn dur="2000" id="7"/>
                                        <p:tgtEl>
                                          <p:spTgt spid="1048690">
                                            <p:txEl>
                                              <p:charRg st="0" end="164"/>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90">
                                            <p:txEl>
                                              <p:charRg st="164" end="313"/>
                                            </p:txEl>
                                          </p:spTgt>
                                        </p:tgtEl>
                                        <p:attrNameLst>
                                          <p:attrName>style.visibility</p:attrName>
                                        </p:attrNameLst>
                                      </p:cBhvr>
                                      <p:to>
                                        <p:strVal val="visible"/>
                                      </p:to>
                                    </p:set>
                                    <p:animEffect transition="in" filter="fade">
                                      <p:cBhvr>
                                        <p:cTn dur="2000" id="12"/>
                                        <p:tgtEl>
                                          <p:spTgt spid="1048690">
                                            <p:txEl>
                                              <p:charRg st="164" end="313"/>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90">
                                            <p:txEl>
                                              <p:charRg st="313" end="583"/>
                                            </p:txEl>
                                          </p:spTgt>
                                        </p:tgtEl>
                                        <p:attrNameLst>
                                          <p:attrName>style.visibility</p:attrName>
                                        </p:attrNameLst>
                                      </p:cBhvr>
                                      <p:to>
                                        <p:strVal val="visible"/>
                                      </p:to>
                                    </p:set>
                                    <p:animEffect transition="in" filter="fade">
                                      <p:cBhvr>
                                        <p:cTn dur="2000" id="17"/>
                                        <p:tgtEl>
                                          <p:spTgt spid="1048690">
                                            <p:txEl>
                                              <p:charRg st="313" end="58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0" grpId="0" uiExpand="0" build="p" bldLvl="1"/>
    </p:bldLst>
  </p:timing>
</p:sld>
</file>

<file path=ppt/slides/slide8.xml><?xml version="1.0" encoding="utf-8"?>
<p:sld xmlns:a="http://schemas.openxmlformats.org/drawingml/2006/main" xmlns:r="http://schemas.openxmlformats.org/officeDocument/2006/relationships" xmlns:p="http://schemas.openxmlformats.org/presentationml/2006/main" showMasterSp="1">
  <p:cSld>
    <p:spTree>
      <p:nvGrpSpPr>
        <p:cNvPr id="131" name=""/>
        <p:cNvGrpSpPr/>
        <p:nvPr/>
      </p:nvGrpSpPr>
      <p:grpSpPr>
        <a:xfrm rot="0">
          <a:off x="0" y="0"/>
          <a:ext cx="0" cy="0"/>
          <a:chOff x="0" y="0"/>
          <a:chExt cx="0" cy="0"/>
        </a:xfrm>
      </p:grpSpPr>
      <p:pic>
        <p:nvPicPr>
          <p:cNvPr id="2097154" name=""/>
          <p:cNvPicPr>
            <a:picLocks/>
          </p:cNvPicPr>
          <p:nvPr/>
        </p:nvPicPr>
        <p:blipFill>
          <a:blip xmlns:r="http://schemas.openxmlformats.org/officeDocument/2006/relationships" r:embed="rId1"/>
          <a:srcRect l="0" t="0" r="0" b="0"/>
          <a:stretch>
            <a:fillRect/>
          </a:stretch>
        </p:blipFill>
        <p:spPr>
          <a:xfrm rot="0">
            <a:off x="1676400" y="2590800"/>
            <a:ext cx="1206500" cy="1527175"/>
          </a:xfrm>
          <a:prstGeom prst="rect"/>
          <a:noFill/>
          <a:ln>
            <a:noFill/>
          </a:ln>
        </p:spPr>
      </p:pic>
      <p:pic>
        <p:nvPicPr>
          <p:cNvPr id="2097155" name=""/>
          <p:cNvPicPr>
            <a:picLocks/>
          </p:cNvPicPr>
          <p:nvPr/>
        </p:nvPicPr>
        <p:blipFill>
          <a:blip xmlns:r="http://schemas.openxmlformats.org/officeDocument/2006/relationships" r:embed="rId2"/>
          <a:srcRect l="0" t="0" r="0" b="0"/>
          <a:stretch>
            <a:fillRect/>
          </a:stretch>
        </p:blipFill>
        <p:spPr>
          <a:xfrm rot="0">
            <a:off x="5257800" y="1524000"/>
            <a:ext cx="2057400" cy="3838575"/>
          </a:xfrm>
          <a:prstGeom prst="rect"/>
          <a:noFill/>
          <a:ln>
            <a:noFill/>
          </a:ln>
        </p:spPr>
      </p:pic>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Sp="1">
  <p:cSld>
    <p:spTree>
      <p:nvGrpSpPr>
        <p:cNvPr id="197" name=""/>
        <p:cNvGrpSpPr/>
        <p:nvPr/>
      </p:nvGrpSpPr>
      <p:grpSpPr>
        <a:xfrm rot="0">
          <a:off x="0" y="0"/>
          <a:ext cx="0" cy="0"/>
          <a:chOff x="0" y="0"/>
          <a:chExt cx="0" cy="0"/>
        </a:xfrm>
      </p:grpSpPr>
      <p:sp>
        <p:nvSpPr>
          <p:cNvPr id="1048691"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sz="2400" lang="zh-CN"/>
              <a:t>Scheme for ion transport processes in choroid plexus epithelium [box diagram] that underlie CSF secretion</a:t>
            </a:r>
          </a:p>
        </p:txBody>
      </p:sp>
      <p:pic>
        <p:nvPicPr>
          <p:cNvPr id="2097161" name=""/>
          <p:cNvPicPr>
            <a:picLocks/>
          </p:cNvPicPr>
          <p:nvPr/>
        </p:nvPicPr>
        <p:blipFill>
          <a:blip xmlns:r="http://schemas.openxmlformats.org/officeDocument/2006/relationships" r:embed="rId1"/>
          <a:srcRect l="0" t="0" r="0" b="0"/>
          <a:stretch>
            <a:fillRect/>
          </a:stretch>
        </p:blipFill>
        <p:spPr>
          <a:xfrm rot="0">
            <a:off x="1143000" y="1219200"/>
            <a:ext cx="6416675" cy="5364162"/>
          </a:xfrm>
          <a:prstGeom prst="rect"/>
          <a:noFill/>
          <a:ln>
            <a:noFill/>
          </a:ln>
        </p:spPr>
      </p:pic>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91"/>
                                        </p:tgtEl>
                                        <p:attrNameLst>
                                          <p:attrName>style.visibility</p:attrName>
                                        </p:attrNameLst>
                                      </p:cBhvr>
                                      <p:to>
                                        <p:strVal val="visible"/>
                                      </p:to>
                                    </p:set>
                                    <p:animEffect transition="in" filter="fade">
                                      <p:cBhvr>
                                        <p:cTn dur="2000" id="7"/>
                                        <p:tgtEl>
                                          <p:spTgt spid="10486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1" grpId="0" uiExpand="0" build="whole"/>
    </p:bldLst>
  </p:timing>
</p:sld>
</file>

<file path=ppt/slides/slide81.xml><?xml version="1.0" encoding="utf-8"?>
<p:sld xmlns:a="http://schemas.openxmlformats.org/drawingml/2006/main" xmlns:r="http://schemas.openxmlformats.org/officeDocument/2006/relationships" xmlns:p="http://schemas.openxmlformats.org/presentationml/2006/main" showMasterSp="1">
  <p:cSld>
    <p:spTree>
      <p:nvGrpSpPr>
        <p:cNvPr id="198" name=""/>
        <p:cNvGrpSpPr/>
        <p:nvPr/>
      </p:nvGrpSpPr>
      <p:grpSpPr>
        <a:xfrm rot="0">
          <a:off x="0" y="0"/>
          <a:ext cx="0" cy="0"/>
          <a:chOff x="0" y="0"/>
          <a:chExt cx="0" cy="0"/>
        </a:xfrm>
      </p:grpSpPr>
      <p:sp>
        <p:nvSpPr>
          <p:cNvPr id="1048692" name=""/>
          <p:cNvSpPr/>
          <p:nvPr>
            <p:ph type="body" sz="full" idx="4294967295"/>
          </p:nvPr>
        </p:nvSpPr>
        <p:spPr>
          <a:xfrm rot="0">
            <a:off x="0" y="304800"/>
            <a:ext cx="8229600" cy="58213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the rate of CSF production is independent of moderate variation in the level of intraventricular pressure of short duration. </a:t>
            </a:r>
          </a:p>
          <a:p>
            <a:pPr algn="just" eaLnBrk="1" hangingPunct="1" latinLnBrk="1" lvl="0"/>
            <a:r>
              <a:rPr altLang="en-US" lang="zh-CN"/>
              <a:t>In contrast, acute changes in blood osmolality alter the CSF production.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92">
                                            <p:txEl>
                                              <p:charRg st="0" end="126"/>
                                            </p:txEl>
                                          </p:spTgt>
                                        </p:tgtEl>
                                        <p:attrNameLst>
                                          <p:attrName>style.visibility</p:attrName>
                                        </p:attrNameLst>
                                      </p:cBhvr>
                                      <p:to>
                                        <p:strVal val="visible"/>
                                      </p:to>
                                    </p:set>
                                    <p:animEffect transition="in" filter="fade">
                                      <p:cBhvr>
                                        <p:cTn dur="2000" id="7"/>
                                        <p:tgtEl>
                                          <p:spTgt spid="1048692">
                                            <p:txEl>
                                              <p:charRg st="0" end="126"/>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92">
                                            <p:txEl>
                                              <p:charRg st="126" end="200"/>
                                            </p:txEl>
                                          </p:spTgt>
                                        </p:tgtEl>
                                        <p:attrNameLst>
                                          <p:attrName>style.visibility</p:attrName>
                                        </p:attrNameLst>
                                      </p:cBhvr>
                                      <p:to>
                                        <p:strVal val="visible"/>
                                      </p:to>
                                    </p:set>
                                    <p:animEffect transition="in" filter="fade">
                                      <p:cBhvr>
                                        <p:cTn dur="2000" id="12"/>
                                        <p:tgtEl>
                                          <p:spTgt spid="1048692">
                                            <p:txEl>
                                              <p:charRg st="126" end="20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2" grpId="0" uiExpand="0" build="p" bldLvl="1"/>
    </p:bldLst>
  </p:timing>
</p:sld>
</file>

<file path=ppt/slides/slide82.xml><?xml version="1.0" encoding="utf-8"?>
<p:sld xmlns:a="http://schemas.openxmlformats.org/drawingml/2006/main" xmlns:r="http://schemas.openxmlformats.org/officeDocument/2006/relationships" xmlns:p="http://schemas.openxmlformats.org/presentationml/2006/main" showMasterSp="1">
  <p:cSld>
    <p:spTree>
      <p:nvGrpSpPr>
        <p:cNvPr id="199" name=""/>
        <p:cNvGrpSpPr/>
        <p:nvPr/>
      </p:nvGrpSpPr>
      <p:grpSpPr>
        <a:xfrm rot="0">
          <a:off x="0" y="0"/>
          <a:ext cx="0" cy="0"/>
          <a:chOff x="0" y="0"/>
          <a:chExt cx="0" cy="0"/>
        </a:xfrm>
      </p:grpSpPr>
      <p:sp>
        <p:nvSpPr>
          <p:cNvPr id="1048693" name=""/>
          <p:cNvSpPr/>
          <p:nvPr>
            <p:ph type="body" sz="full" idx="4294967295"/>
          </p:nvPr>
        </p:nvSpPr>
        <p:spPr>
          <a:xfrm rot="0">
            <a:off x="0" y="457200"/>
            <a:ext cx="8229600" cy="6019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b="1" i="1" lang="zh-CN"/>
              <a:t>Composition</a:t>
            </a:r>
          </a:p>
          <a:p>
            <a:pPr algn="just" eaLnBrk="1" hangingPunct="1" latinLnBrk="1" lvl="0"/>
            <a:r>
              <a:t>As already described, the CSF is a watery solution containing ions and different substances to serve as an intracerebral transport medium for nutrients, neuroendocrine substances and neurotransmitters.</a:t>
            </a:r>
          </a:p>
          <a:p>
            <a:pPr algn="just" eaLnBrk="1" hangingPunct="1" latinLnBrk="1" lvl="0"/>
            <a:r>
              <a:t>In comparison to plasma, glucose is slightly diminished in the CSF (about 80%) and there is much less protein, which is mostly albumin. </a:t>
            </a:r>
          </a:p>
          <a:p>
            <a:pPr algn="just"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93">
                                            <p:txEl>
                                              <p:charRg st="0" end="12"/>
                                            </p:txEl>
                                          </p:spTgt>
                                        </p:tgtEl>
                                        <p:attrNameLst>
                                          <p:attrName>style.visibility</p:attrName>
                                        </p:attrNameLst>
                                      </p:cBhvr>
                                      <p:to>
                                        <p:strVal val="visible"/>
                                      </p:to>
                                    </p:set>
                                    <p:animEffect transition="in" filter="fade">
                                      <p:cBhvr>
                                        <p:cTn dur="2000" id="7"/>
                                        <p:tgtEl>
                                          <p:spTgt spid="1048693">
                                            <p:txEl>
                                              <p:charRg st="0" end="12"/>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93">
                                            <p:txEl>
                                              <p:charRg st="12" end="214"/>
                                            </p:txEl>
                                          </p:spTgt>
                                        </p:tgtEl>
                                        <p:attrNameLst>
                                          <p:attrName>style.visibility</p:attrName>
                                        </p:attrNameLst>
                                      </p:cBhvr>
                                      <p:to>
                                        <p:strVal val="visible"/>
                                      </p:to>
                                    </p:set>
                                    <p:animEffect transition="in" filter="fade">
                                      <p:cBhvr>
                                        <p:cTn dur="2000" id="12"/>
                                        <p:tgtEl>
                                          <p:spTgt spid="1048693">
                                            <p:txEl>
                                              <p:charRg st="12" end="214"/>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93">
                                            <p:txEl>
                                              <p:charRg st="214" end="351"/>
                                            </p:txEl>
                                          </p:spTgt>
                                        </p:tgtEl>
                                        <p:attrNameLst>
                                          <p:attrName>style.visibility</p:attrName>
                                        </p:attrNameLst>
                                      </p:cBhvr>
                                      <p:to>
                                        <p:strVal val="visible"/>
                                      </p:to>
                                    </p:set>
                                    <p:animEffect transition="in" filter="fade">
                                      <p:cBhvr>
                                        <p:cTn dur="2000" id="17"/>
                                        <p:tgtEl>
                                          <p:spTgt spid="1048693">
                                            <p:txEl>
                                              <p:charRg st="214" end="35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3" grpId="0" uiExpand="0" build="p" bldLvl="1"/>
    </p:bldLst>
  </p:timing>
</p:sld>
</file>

<file path=ppt/slides/slide83.xml><?xml version="1.0" encoding="utf-8"?>
<p:sld xmlns:a="http://schemas.openxmlformats.org/drawingml/2006/main" xmlns:r="http://schemas.openxmlformats.org/officeDocument/2006/relationships" xmlns:p="http://schemas.openxmlformats.org/presentationml/2006/main" showMasterSp="1">
  <p:cSld>
    <p:spTree>
      <p:nvGrpSpPr>
        <p:cNvPr id="200" name=""/>
        <p:cNvGrpSpPr/>
        <p:nvPr/>
      </p:nvGrpSpPr>
      <p:grpSpPr>
        <a:xfrm rot="0">
          <a:off x="0" y="0"/>
          <a:ext cx="0" cy="0"/>
          <a:chOff x="0" y="0"/>
          <a:chExt cx="0" cy="0"/>
        </a:xfrm>
      </p:grpSpPr>
      <p:sp>
        <p:nvSpPr>
          <p:cNvPr id="1048694" name=""/>
          <p:cNvSpPr/>
          <p:nvPr>
            <p:ph type="body" sz="full" idx="4294967295"/>
          </p:nvPr>
        </p:nvSpPr>
        <p:spPr>
          <a:xfrm rot="0">
            <a:off x="0" y="457200"/>
            <a:ext cx="8229600" cy="6019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Newly formed CSF has high conc of Na [158mEq/kg H</a:t>
            </a:r>
            <a:r>
              <a:rPr baseline="-25000"/>
              <a:t>2</a:t>
            </a:r>
            <a:r>
              <a:t>O], Cl [138], and HCO</a:t>
            </a:r>
            <a:r>
              <a:rPr baseline="-25000"/>
              <a:t>3</a:t>
            </a:r>
            <a:r>
              <a:t> [25] and lower conc of K [3.3], Ca [1.7] and Mg [1.5] compare to plasma.</a:t>
            </a:r>
          </a:p>
          <a:p>
            <a:pPr algn="just" eaLnBrk="1" hangingPunct="1" latinLnBrk="1" lvl="0"/>
            <a:r>
              <a:t>Despite the different composition in relation to plasma, the osmolality of the two fluids remains the same (289 mOsm/L)</a:t>
            </a:r>
          </a:p>
          <a:p>
            <a:pPr algn="just" eaLnBrk="1" hangingPunct="1" latinLnBrk="1" lvl="0"/>
            <a:r>
              <a:t>Stability of CSF conc of K and Ca is essential, because relatively small deviation in these ion conc can alter CNS excitability. </a:t>
            </a:r>
          </a:p>
          <a:p>
            <a:pPr algn="just" eaLnBrk="1" hangingPunct="1" latinLnBrk="1" lvl="0"/>
            <a:r>
              <a:t>In addition to these substances a few leukocytes are seen in the CSF, since the CNS is constantly screened by the immune system.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94">
                                            <p:txEl>
                                              <p:charRg st="0" end="146"/>
                                            </p:txEl>
                                          </p:spTgt>
                                        </p:tgtEl>
                                        <p:attrNameLst>
                                          <p:attrName>style.visibility</p:attrName>
                                        </p:attrNameLst>
                                      </p:cBhvr>
                                      <p:to>
                                        <p:strVal val="visible"/>
                                      </p:to>
                                    </p:set>
                                    <p:animEffect transition="in" filter="fade">
                                      <p:cBhvr>
                                        <p:cTn dur="2000" id="7"/>
                                        <p:tgtEl>
                                          <p:spTgt spid="1048694">
                                            <p:txEl>
                                              <p:charRg st="0" end="146"/>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94">
                                            <p:txEl>
                                              <p:charRg st="146" end="266"/>
                                            </p:txEl>
                                          </p:spTgt>
                                        </p:tgtEl>
                                        <p:attrNameLst>
                                          <p:attrName>style.visibility</p:attrName>
                                        </p:attrNameLst>
                                      </p:cBhvr>
                                      <p:to>
                                        <p:strVal val="visible"/>
                                      </p:to>
                                    </p:set>
                                    <p:animEffect transition="in" filter="fade">
                                      <p:cBhvr>
                                        <p:cTn dur="2000" id="12"/>
                                        <p:tgtEl>
                                          <p:spTgt spid="1048694">
                                            <p:txEl>
                                              <p:charRg st="146" end="266"/>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94">
                                            <p:txEl>
                                              <p:charRg st="266" end="396"/>
                                            </p:txEl>
                                          </p:spTgt>
                                        </p:tgtEl>
                                        <p:attrNameLst>
                                          <p:attrName>style.visibility</p:attrName>
                                        </p:attrNameLst>
                                      </p:cBhvr>
                                      <p:to>
                                        <p:strVal val="visible"/>
                                      </p:to>
                                    </p:set>
                                    <p:animEffect transition="in" filter="fade">
                                      <p:cBhvr>
                                        <p:cTn dur="2000" id="17"/>
                                        <p:tgtEl>
                                          <p:spTgt spid="1048694">
                                            <p:txEl>
                                              <p:charRg st="266" end="396"/>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94">
                                            <p:txEl>
                                              <p:charRg st="396" end="526"/>
                                            </p:txEl>
                                          </p:spTgt>
                                        </p:tgtEl>
                                        <p:attrNameLst>
                                          <p:attrName>style.visibility</p:attrName>
                                        </p:attrNameLst>
                                      </p:cBhvr>
                                      <p:to>
                                        <p:strVal val="visible"/>
                                      </p:to>
                                    </p:set>
                                    <p:animEffect transition="in" filter="fade">
                                      <p:cBhvr>
                                        <p:cTn dur="2000" id="22"/>
                                        <p:tgtEl>
                                          <p:spTgt spid="1048694">
                                            <p:txEl>
                                              <p:charRg st="396" end="52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4" grpId="0" uiExpand="0" build="p" bldLvl="1"/>
    </p:bldLst>
  </p:timing>
</p:sld>
</file>

<file path=ppt/slides/slide84.xml><?xml version="1.0" encoding="utf-8"?>
<p:sld xmlns:a="http://schemas.openxmlformats.org/drawingml/2006/main" xmlns:r="http://schemas.openxmlformats.org/officeDocument/2006/relationships" xmlns:p="http://schemas.openxmlformats.org/presentationml/2006/main" showMasterSp="1">
  <p:cSld>
    <p:spTree>
      <p:nvGrpSpPr>
        <p:cNvPr id="201" name=""/>
        <p:cNvGrpSpPr/>
        <p:nvPr/>
      </p:nvGrpSpPr>
      <p:grpSpPr>
        <a:xfrm rot="0">
          <a:off x="0" y="0"/>
          <a:ext cx="0" cy="0"/>
          <a:chOff x="0" y="0"/>
          <a:chExt cx="0" cy="0"/>
        </a:xfrm>
      </p:grpSpPr>
      <p:sp>
        <p:nvSpPr>
          <p:cNvPr id="1048695" name=""/>
          <p:cNvSpPr/>
          <p:nvPr>
            <p:ph type="body" sz="full" idx="4294967295"/>
          </p:nvPr>
        </p:nvSpPr>
        <p:spPr>
          <a:xfrm rot="0">
            <a:off x="0" y="457200"/>
            <a:ext cx="8229600" cy="6019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lang="zh-CN"/>
              <a:t>As CSF flow from its site of origin to more distal regions in the SAS, there are 5% to 10% modification in the ionic composition.</a:t>
            </a:r>
          </a:p>
          <a:p>
            <a:pPr algn="just" eaLnBrk="1" hangingPunct="1" latinLnBrk="1" lvl="0"/>
            <a:r>
              <a:rPr altLang="en-US" lang="zh-CN"/>
              <a:t>Nascent or fresh CSF can be collected by pipette as it extrudes from the choroid plexus.</a:t>
            </a:r>
          </a:p>
          <a:p>
            <a:pPr algn="just" eaLnBrk="1" hangingPunct="1" latinLnBrk="1" lvl="0"/>
            <a:r>
              <a:rPr altLang="en-US" lang="zh-CN"/>
              <a:t>The most straightforward and common sampling procedures involve removal of subarachnoid CSF from the lumbar region (spinal taps).</a:t>
            </a:r>
          </a:p>
          <a:p>
            <a:pPr algn="just" eaLnBrk="1" hangingPunct="1" latinLnBrk="1" lvl="0"/>
            <a:r>
              <a:rPr altLang="en-US" lang="zh-CN"/>
              <a:t>Experimental neuroscience has benefited from recent technical advances in microprobe dialysis [continuous collection of CSF in discrete brain region]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95">
                                            <p:txEl>
                                              <p:charRg st="0" end="130"/>
                                            </p:txEl>
                                          </p:spTgt>
                                        </p:tgtEl>
                                        <p:attrNameLst>
                                          <p:attrName>style.visibility</p:attrName>
                                        </p:attrNameLst>
                                      </p:cBhvr>
                                      <p:to>
                                        <p:strVal val="visible"/>
                                      </p:to>
                                    </p:set>
                                    <p:animEffect transition="in" filter="fade">
                                      <p:cBhvr>
                                        <p:cTn dur="2000" id="7"/>
                                        <p:tgtEl>
                                          <p:spTgt spid="1048695">
                                            <p:txEl>
                                              <p:charRg st="0" end="130"/>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95">
                                            <p:txEl>
                                              <p:charRg st="130" end="219"/>
                                            </p:txEl>
                                          </p:spTgt>
                                        </p:tgtEl>
                                        <p:attrNameLst>
                                          <p:attrName>style.visibility</p:attrName>
                                        </p:attrNameLst>
                                      </p:cBhvr>
                                      <p:to>
                                        <p:strVal val="visible"/>
                                      </p:to>
                                    </p:set>
                                    <p:animEffect transition="in" filter="fade">
                                      <p:cBhvr>
                                        <p:cTn dur="2000" id="12"/>
                                        <p:tgtEl>
                                          <p:spTgt spid="1048695">
                                            <p:txEl>
                                              <p:charRg st="130" end="219"/>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95">
                                            <p:txEl>
                                              <p:charRg st="219" end="349"/>
                                            </p:txEl>
                                          </p:spTgt>
                                        </p:tgtEl>
                                        <p:attrNameLst>
                                          <p:attrName>style.visibility</p:attrName>
                                        </p:attrNameLst>
                                      </p:cBhvr>
                                      <p:to>
                                        <p:strVal val="visible"/>
                                      </p:to>
                                    </p:set>
                                    <p:animEffect transition="in" filter="fade">
                                      <p:cBhvr>
                                        <p:cTn dur="2000" id="17"/>
                                        <p:tgtEl>
                                          <p:spTgt spid="1048695">
                                            <p:txEl>
                                              <p:charRg st="219" end="349"/>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95">
                                            <p:txEl>
                                              <p:charRg st="349" end="503"/>
                                            </p:txEl>
                                          </p:spTgt>
                                        </p:tgtEl>
                                        <p:attrNameLst>
                                          <p:attrName>style.visibility</p:attrName>
                                        </p:attrNameLst>
                                      </p:cBhvr>
                                      <p:to>
                                        <p:strVal val="visible"/>
                                      </p:to>
                                    </p:set>
                                    <p:animEffect transition="in" filter="fade">
                                      <p:cBhvr>
                                        <p:cTn dur="2000" id="22"/>
                                        <p:tgtEl>
                                          <p:spTgt spid="1048695">
                                            <p:txEl>
                                              <p:charRg st="349" end="50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5" grpId="0" uiExpand="0" build="p" bldLvl="1"/>
    </p:bldLst>
  </p:timing>
</p:sld>
</file>

<file path=ppt/slides/slide85.xml><?xml version="1.0" encoding="utf-8"?>
<p:sld xmlns:a="http://schemas.openxmlformats.org/drawingml/2006/main" xmlns:r="http://schemas.openxmlformats.org/officeDocument/2006/relationships" xmlns:p="http://schemas.openxmlformats.org/presentationml/2006/main" showMasterSp="1">
  <p:cSld>
    <p:spTree>
      <p:nvGrpSpPr>
        <p:cNvPr id="202" name=""/>
        <p:cNvGrpSpPr/>
        <p:nvPr/>
      </p:nvGrpSpPr>
      <p:grpSpPr>
        <a:xfrm rot="0">
          <a:off x="0" y="0"/>
          <a:ext cx="0" cy="0"/>
          <a:chOff x="0" y="0"/>
          <a:chExt cx="0" cy="0"/>
        </a:xfrm>
      </p:grpSpPr>
      <p:sp>
        <p:nvSpPr>
          <p:cNvPr id="1048696" name=""/>
          <p:cNvSpPr/>
          <p:nvPr>
            <p:ph type="body" sz="full" idx="4294967295"/>
          </p:nvPr>
        </p:nvSpPr>
        <p:spPr>
          <a:xfrm rot="0">
            <a:off x="0" y="457200"/>
            <a:ext cx="8229600" cy="5668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80000"/>
              </a:lnSpc>
            </a:pPr>
            <a:r>
              <a:rPr altLang="en-US" b="1" i="1" lang="zh-CN"/>
              <a:t>Absorption</a:t>
            </a:r>
          </a:p>
          <a:p>
            <a:pPr algn="just" eaLnBrk="1" hangingPunct="1" latinLnBrk="1" lvl="0">
              <a:lnSpc>
                <a:spcPct val="80000"/>
              </a:lnSpc>
            </a:pPr>
            <a:r>
              <a:t>The CSF circulates from the ventricular system to the subarachnoid space. </a:t>
            </a:r>
          </a:p>
          <a:p>
            <a:pPr algn="just" eaLnBrk="1" hangingPunct="1" latinLnBrk="1" lvl="0">
              <a:lnSpc>
                <a:spcPct val="80000"/>
              </a:lnSpc>
            </a:pPr>
            <a:r>
              <a:t>Along the spinal cord and the central canal in animals a caudal flow, as well as a circulating one exists. </a:t>
            </a:r>
          </a:p>
          <a:p>
            <a:pPr algn="just" eaLnBrk="1" hangingPunct="1" latinLnBrk="1" lvl="0">
              <a:lnSpc>
                <a:spcPct val="80000"/>
              </a:lnSpc>
            </a:pPr>
            <a:r>
              <a:t>The cranial cavity is a closed space and in the equilibrium state the rate of absorption of CSF equals its rate of formation.</a:t>
            </a:r>
          </a:p>
          <a:p>
            <a:pPr algn="just" eaLnBrk="1" hangingPunct="1" latinLnBrk="1" lvl="0">
              <a:lnSpc>
                <a:spcPct val="80000"/>
              </a:lnSpc>
            </a:pPr>
            <a:r>
              <a:t>The arachnoid villi are the major place for CSF absorption. </a:t>
            </a:r>
          </a:p>
          <a:p>
            <a:pPr algn="just" eaLnBrk="1" hangingPunct="1" latinLnBrk="1" lvl="0">
              <a:lnSpc>
                <a:spcPct val="80000"/>
              </a:lnSpc>
            </a:pPr>
            <a:r>
              <a:t>The villi behave like valves which allow fluid to flow into the blood of venous sinus while preventing back flow.</a:t>
            </a:r>
          </a:p>
          <a:p>
            <a:pPr algn="just" eaLnBrk="1" hangingPunct="1" latinLnBrk="1" lvl="0">
              <a:lnSpc>
                <a:spcPct val="80000"/>
              </a:lnSpc>
            </a:pP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96">
                                            <p:txEl>
                                              <p:charRg st="0" end="11"/>
                                            </p:txEl>
                                          </p:spTgt>
                                        </p:tgtEl>
                                        <p:attrNameLst>
                                          <p:attrName>style.visibility</p:attrName>
                                        </p:attrNameLst>
                                      </p:cBhvr>
                                      <p:to>
                                        <p:strVal val="visible"/>
                                      </p:to>
                                    </p:set>
                                    <p:animEffect transition="in" filter="fade">
                                      <p:cBhvr>
                                        <p:cTn dur="2000" id="7"/>
                                        <p:tgtEl>
                                          <p:spTgt spid="1048696">
                                            <p:txEl>
                                              <p:charRg st="0" end="11"/>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96">
                                            <p:txEl>
                                              <p:charRg st="11" end="86"/>
                                            </p:txEl>
                                          </p:spTgt>
                                        </p:tgtEl>
                                        <p:attrNameLst>
                                          <p:attrName>style.visibility</p:attrName>
                                        </p:attrNameLst>
                                      </p:cBhvr>
                                      <p:to>
                                        <p:strVal val="visible"/>
                                      </p:to>
                                    </p:set>
                                    <p:animEffect transition="in" filter="fade">
                                      <p:cBhvr>
                                        <p:cTn dur="2000" id="12"/>
                                        <p:tgtEl>
                                          <p:spTgt spid="1048696">
                                            <p:txEl>
                                              <p:charRg st="11" end="86"/>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96">
                                            <p:txEl>
                                              <p:charRg st="86" end="194"/>
                                            </p:txEl>
                                          </p:spTgt>
                                        </p:tgtEl>
                                        <p:attrNameLst>
                                          <p:attrName>style.visibility</p:attrName>
                                        </p:attrNameLst>
                                      </p:cBhvr>
                                      <p:to>
                                        <p:strVal val="visible"/>
                                      </p:to>
                                    </p:set>
                                    <p:animEffect transition="in" filter="fade">
                                      <p:cBhvr>
                                        <p:cTn dur="2000" id="17"/>
                                        <p:tgtEl>
                                          <p:spTgt spid="1048696">
                                            <p:txEl>
                                              <p:charRg st="86" end="194"/>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96">
                                            <p:txEl>
                                              <p:charRg st="194" end="320"/>
                                            </p:txEl>
                                          </p:spTgt>
                                        </p:tgtEl>
                                        <p:attrNameLst>
                                          <p:attrName>style.visibility</p:attrName>
                                        </p:attrNameLst>
                                      </p:cBhvr>
                                      <p:to>
                                        <p:strVal val="visible"/>
                                      </p:to>
                                    </p:set>
                                    <p:animEffect transition="in" filter="fade">
                                      <p:cBhvr>
                                        <p:cTn dur="2000" id="22"/>
                                        <p:tgtEl>
                                          <p:spTgt spid="1048696">
                                            <p:txEl>
                                              <p:charRg st="194" end="320"/>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96">
                                            <p:txEl>
                                              <p:charRg st="320" end="381"/>
                                            </p:txEl>
                                          </p:spTgt>
                                        </p:tgtEl>
                                        <p:attrNameLst>
                                          <p:attrName>style.visibility</p:attrName>
                                        </p:attrNameLst>
                                      </p:cBhvr>
                                      <p:to>
                                        <p:strVal val="visible"/>
                                      </p:to>
                                    </p:set>
                                    <p:animEffect transition="in" filter="fade">
                                      <p:cBhvr>
                                        <p:cTn dur="2000" id="27"/>
                                        <p:tgtEl>
                                          <p:spTgt spid="1048696">
                                            <p:txEl>
                                              <p:charRg st="320" end="381"/>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96">
                                            <p:txEl>
                                              <p:charRg st="381" end="495"/>
                                            </p:txEl>
                                          </p:spTgt>
                                        </p:tgtEl>
                                        <p:attrNameLst>
                                          <p:attrName>style.visibility</p:attrName>
                                        </p:attrNameLst>
                                      </p:cBhvr>
                                      <p:to>
                                        <p:strVal val="visible"/>
                                      </p:to>
                                    </p:set>
                                    <p:animEffect transition="in" filter="fade">
                                      <p:cBhvr>
                                        <p:cTn dur="2000" id="32"/>
                                        <p:tgtEl>
                                          <p:spTgt spid="1048696">
                                            <p:txEl>
                                              <p:charRg st="381" end="49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6" grpId="0" uiExpand="0" build="p" bldLvl="1"/>
    </p:bldLst>
  </p:timing>
</p:sld>
</file>

<file path=ppt/slides/slide86.xml><?xml version="1.0" encoding="utf-8"?>
<p:sld xmlns:a="http://schemas.openxmlformats.org/drawingml/2006/main" xmlns:r="http://schemas.openxmlformats.org/officeDocument/2006/relationships" xmlns:p="http://schemas.openxmlformats.org/presentationml/2006/main" showMasterSp="1">
  <p:cSld>
    <p:spTree>
      <p:nvGrpSpPr>
        <p:cNvPr id="203" name=""/>
        <p:cNvGrpSpPr/>
        <p:nvPr/>
      </p:nvGrpSpPr>
      <p:grpSpPr>
        <a:xfrm rot="0">
          <a:off x="0" y="0"/>
          <a:ext cx="0" cy="0"/>
          <a:chOff x="0" y="0"/>
          <a:chExt cx="0" cy="0"/>
        </a:xfrm>
      </p:grpSpPr>
      <p:sp>
        <p:nvSpPr>
          <p:cNvPr id="1048697" name=""/>
          <p:cNvSpPr/>
          <p:nvPr>
            <p:ph type="body" sz="full" idx="4294967295"/>
          </p:nvPr>
        </p:nvSpPr>
        <p:spPr>
          <a:xfrm rot="0">
            <a:off x="0" y="457200"/>
            <a:ext cx="8229600" cy="56689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endParaRPr altLang="en-US" lang="zh-CN"/>
          </a:p>
          <a:p>
            <a:pPr algn="just" eaLnBrk="1" hangingPunct="1" latinLnBrk="1" lvl="0"/>
            <a:r>
              <a:rPr altLang="en-US" lang="zh-CN"/>
              <a:t>The valves allow the fluid to flow into blood when its pressure is about 1.5 mmHg greater than the pressure of the blood in the venous sinus.  </a:t>
            </a:r>
          </a:p>
          <a:p>
            <a:pPr algn="just" eaLnBrk="1" hangingPunct="1" latinLnBrk="1" lvl="0"/>
            <a:r>
              <a:rPr altLang="en-US" lang="zh-CN"/>
              <a:t>Thus, the mechanism for the bulk flow reabsorption into the venous system depends upon the hydrostatic pressure within the subarachnoidal space. </a:t>
            </a:r>
          </a:p>
          <a:p>
            <a:pPr algn="just" eaLnBrk="1" hangingPunct="1" latinLnBrk="1" lvl="0"/>
            <a:r>
              <a:rPr altLang="en-US" lang="zh-CN"/>
              <a:t>Other sites are the choroid plexus, diffusion into brain and capillaries, veins and lymphatics placed around spinal nerve roots.</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97">
                                            <p:txEl>
                                              <p:charRg st="1" end="145"/>
                                            </p:txEl>
                                          </p:spTgt>
                                        </p:tgtEl>
                                        <p:attrNameLst>
                                          <p:attrName>style.visibility</p:attrName>
                                        </p:attrNameLst>
                                      </p:cBhvr>
                                      <p:to>
                                        <p:strVal val="visible"/>
                                      </p:to>
                                    </p:set>
                                    <p:animEffect transition="in" filter="fade">
                                      <p:cBhvr>
                                        <p:cTn dur="2000" id="7"/>
                                        <p:tgtEl>
                                          <p:spTgt spid="1048697">
                                            <p:txEl>
                                              <p:charRg st="1" end="145"/>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97">
                                            <p:txEl>
                                              <p:charRg st="145" end="291"/>
                                            </p:txEl>
                                          </p:spTgt>
                                        </p:tgtEl>
                                        <p:attrNameLst>
                                          <p:attrName>style.visibility</p:attrName>
                                        </p:attrNameLst>
                                      </p:cBhvr>
                                      <p:to>
                                        <p:strVal val="visible"/>
                                      </p:to>
                                    </p:set>
                                    <p:animEffect transition="in" filter="fade">
                                      <p:cBhvr>
                                        <p:cTn dur="2000" id="12"/>
                                        <p:tgtEl>
                                          <p:spTgt spid="1048697">
                                            <p:txEl>
                                              <p:charRg st="145" end="29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97">
                                            <p:txEl>
                                              <p:charRg st="291" end="420"/>
                                            </p:txEl>
                                          </p:spTgt>
                                        </p:tgtEl>
                                        <p:attrNameLst>
                                          <p:attrName>style.visibility</p:attrName>
                                        </p:attrNameLst>
                                      </p:cBhvr>
                                      <p:to>
                                        <p:strVal val="visible"/>
                                      </p:to>
                                    </p:set>
                                    <p:animEffect transition="in" filter="fade">
                                      <p:cBhvr>
                                        <p:cTn dur="2000" id="17"/>
                                        <p:tgtEl>
                                          <p:spTgt spid="1048697">
                                            <p:txEl>
                                              <p:charRg st="291" end="4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7" grpId="0" uiExpand="0" build="p" bldLvl="1"/>
    </p:bldLst>
  </p:timing>
</p:sld>
</file>

<file path=ppt/slides/slide87.xml><?xml version="1.0" encoding="utf-8"?>
<p:sld xmlns:a="http://schemas.openxmlformats.org/drawingml/2006/main" xmlns:r="http://schemas.openxmlformats.org/officeDocument/2006/relationships" xmlns:p="http://schemas.openxmlformats.org/presentationml/2006/main" showMasterSp="1">
  <p:cSld>
    <p:spTree>
      <p:nvGrpSpPr>
        <p:cNvPr id="204" name=""/>
        <p:cNvGrpSpPr/>
        <p:nvPr/>
      </p:nvGrpSpPr>
      <p:grpSpPr>
        <a:xfrm rot="0">
          <a:off x="0" y="0"/>
          <a:ext cx="0" cy="0"/>
          <a:chOff x="0" y="0"/>
          <a:chExt cx="0" cy="0"/>
        </a:xfrm>
      </p:grpSpPr>
      <p:sp>
        <p:nvSpPr>
          <p:cNvPr id="1048698"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sz="2400" lang="zh-CN"/>
              <a:t>Scheme for fluid formation, exchange, and drainage routes in the CNS.  </a:t>
            </a:r>
          </a:p>
        </p:txBody>
      </p:sp>
      <p:pic>
        <p:nvPicPr>
          <p:cNvPr id="2097162" name=""/>
          <p:cNvPicPr>
            <a:picLocks/>
          </p:cNvPicPr>
          <p:nvPr/>
        </p:nvPicPr>
        <p:blipFill>
          <a:blip xmlns:r="http://schemas.openxmlformats.org/officeDocument/2006/relationships" r:embed="rId1"/>
          <a:srcRect l="0" t="0" r="0" b="0"/>
          <a:stretch>
            <a:fillRect/>
          </a:stretch>
        </p:blipFill>
        <p:spPr>
          <a:xfrm rot="0">
            <a:off x="0" y="2133600"/>
            <a:ext cx="8915400" cy="3054350"/>
          </a:xfrm>
          <a:prstGeom prst="rect"/>
          <a:noFill/>
          <a:ln>
            <a:noFill/>
          </a:ln>
        </p:spPr>
      </p:pic>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98"/>
                                        </p:tgtEl>
                                        <p:attrNameLst>
                                          <p:attrName>style.visibility</p:attrName>
                                        </p:attrNameLst>
                                      </p:cBhvr>
                                      <p:to>
                                        <p:strVal val="visible"/>
                                      </p:to>
                                    </p:set>
                                    <p:animEffect transition="in" filter="fade">
                                      <p:cBhvr>
                                        <p:cTn dur="2000" id="7"/>
                                        <p:tgtEl>
                                          <p:spTgt spid="1048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8" grpId="0" uiExpand="0" build="whole"/>
    </p:bldLst>
  </p:timing>
</p:sld>
</file>

<file path=ppt/slides/slide88.xml><?xml version="1.0" encoding="utf-8"?>
<p:sld xmlns:a="http://schemas.openxmlformats.org/drawingml/2006/main" xmlns:r="http://schemas.openxmlformats.org/officeDocument/2006/relationships" xmlns:p="http://schemas.openxmlformats.org/presentationml/2006/main" showMasterSp="1">
  <p:cSld>
    <p:spTree>
      <p:nvGrpSpPr>
        <p:cNvPr id="205" name=""/>
        <p:cNvGrpSpPr/>
        <p:nvPr/>
      </p:nvGrpSpPr>
      <p:grpSpPr>
        <a:xfrm rot="0">
          <a:off x="0" y="0"/>
          <a:ext cx="0" cy="0"/>
          <a:chOff x="0" y="0"/>
          <a:chExt cx="0" cy="0"/>
        </a:xfrm>
      </p:grpSpPr>
      <p:sp>
        <p:nvSpPr>
          <p:cNvPr id="1048699" name=""/>
          <p:cNvSpPr/>
          <p:nvPr>
            <p:ph type="body" sz="full" idx="4294967295"/>
          </p:nvPr>
        </p:nvSpPr>
        <p:spPr>
          <a:xfrm rot="0">
            <a:off x="0" y="457200"/>
            <a:ext cx="8229600" cy="6019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b="1" i="1" lang="zh-CN"/>
              <a:t>Abnormalities</a:t>
            </a:r>
          </a:p>
          <a:p>
            <a:pPr eaLnBrk="1" hangingPunct="1" latinLnBrk="1" lvl="0"/>
            <a:r>
              <a:t>Under some pathological conditions, CSF builds up within the ventricles. </a:t>
            </a:r>
          </a:p>
          <a:p>
            <a:pPr eaLnBrk="1" hangingPunct="1" latinLnBrk="1" lvl="0"/>
            <a:r>
              <a:t>This condition is called </a:t>
            </a:r>
            <a:r>
              <a:rPr b="1"/>
              <a:t>hydrocephalus.</a:t>
            </a:r>
            <a:r>
              <a:t> Hydrocephalus may result from: </a:t>
            </a:r>
          </a:p>
          <a:p>
            <a:pPr eaLnBrk="1" hangingPunct="1" latinLnBrk="1" lvl="0"/>
            <a:r>
              <a:t>Overproduction of CSF </a:t>
            </a:r>
          </a:p>
          <a:p>
            <a:pPr eaLnBrk="1" hangingPunct="1" latinLnBrk="1" lvl="0"/>
            <a:r>
              <a:t>An obstruction at some point within the ventricular system </a:t>
            </a:r>
          </a:p>
          <a:p>
            <a:pPr eaLnBrk="1" hangingPunct="1" latinLnBrk="1" lvl="0"/>
            <a:r>
              <a:t>Problems with CSF absorption </a:t>
            </a:r>
          </a:p>
          <a:p>
            <a:pPr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699">
                                            <p:txEl>
                                              <p:charRg st="0" end="14"/>
                                            </p:txEl>
                                          </p:spTgt>
                                        </p:tgtEl>
                                        <p:attrNameLst>
                                          <p:attrName>style.visibility</p:attrName>
                                        </p:attrNameLst>
                                      </p:cBhvr>
                                      <p:to>
                                        <p:strVal val="visible"/>
                                      </p:to>
                                    </p:set>
                                    <p:animEffect transition="in" filter="fade">
                                      <p:cBhvr>
                                        <p:cTn dur="2000" id="7"/>
                                        <p:tgtEl>
                                          <p:spTgt spid="1048699">
                                            <p:txEl>
                                              <p:charRg st="0" end="14"/>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99">
                                            <p:txEl>
                                              <p:charRg st="14" end="88"/>
                                            </p:txEl>
                                          </p:spTgt>
                                        </p:tgtEl>
                                        <p:attrNameLst>
                                          <p:attrName>style.visibility</p:attrName>
                                        </p:attrNameLst>
                                      </p:cBhvr>
                                      <p:to>
                                        <p:strVal val="visible"/>
                                      </p:to>
                                    </p:set>
                                    <p:animEffect transition="in" filter="fade">
                                      <p:cBhvr>
                                        <p:cTn dur="2000" id="12"/>
                                        <p:tgtEl>
                                          <p:spTgt spid="1048699">
                                            <p:txEl>
                                              <p:charRg st="14" end="88"/>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99">
                                            <p:txEl>
                                              <p:charRg st="88" end="160"/>
                                            </p:txEl>
                                          </p:spTgt>
                                        </p:tgtEl>
                                        <p:attrNameLst>
                                          <p:attrName>style.visibility</p:attrName>
                                        </p:attrNameLst>
                                      </p:cBhvr>
                                      <p:to>
                                        <p:strVal val="visible"/>
                                      </p:to>
                                    </p:set>
                                    <p:animEffect transition="in" filter="fade">
                                      <p:cBhvr>
                                        <p:cTn dur="2000" id="17"/>
                                        <p:tgtEl>
                                          <p:spTgt spid="1048699">
                                            <p:txEl>
                                              <p:charRg st="88" end="160"/>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699">
                                            <p:txEl>
                                              <p:charRg st="160" end="183"/>
                                            </p:txEl>
                                          </p:spTgt>
                                        </p:tgtEl>
                                        <p:attrNameLst>
                                          <p:attrName>style.visibility</p:attrName>
                                        </p:attrNameLst>
                                      </p:cBhvr>
                                      <p:to>
                                        <p:strVal val="visible"/>
                                      </p:to>
                                    </p:set>
                                    <p:animEffect transition="in" filter="fade">
                                      <p:cBhvr>
                                        <p:cTn dur="2000" id="22"/>
                                        <p:tgtEl>
                                          <p:spTgt spid="1048699">
                                            <p:txEl>
                                              <p:charRg st="160" end="183"/>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699">
                                            <p:txEl>
                                              <p:charRg st="183" end="243"/>
                                            </p:txEl>
                                          </p:spTgt>
                                        </p:tgtEl>
                                        <p:attrNameLst>
                                          <p:attrName>style.visibility</p:attrName>
                                        </p:attrNameLst>
                                      </p:cBhvr>
                                      <p:to>
                                        <p:strVal val="visible"/>
                                      </p:to>
                                    </p:set>
                                    <p:animEffect transition="in" filter="fade">
                                      <p:cBhvr>
                                        <p:cTn dur="2000" id="27"/>
                                        <p:tgtEl>
                                          <p:spTgt spid="1048699">
                                            <p:txEl>
                                              <p:charRg st="183" end="243"/>
                                            </p:txEl>
                                          </p:spTgt>
                                        </p:tgtEl>
                                      </p:cBhvr>
                                    </p:animEffect>
                                  </p:childTnLst>
                                </p:cTn>
                              </p:par>
                            </p:childTnLst>
                          </p:cTn>
                        </p:par>
                      </p:childTnLst>
                    </p:cTn>
                  </p:par>
                  <p:par>
                    <p:cTn fill="hold" id="28" nodeType="clickPar">
                      <p:stCondLst>
                        <p:cond delay="indefinite"/>
                      </p:stCondLst>
                      <p:childTnLst>
                        <p:par>
                          <p:cTn fill="hold" id="29" nodeType="with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1048699">
                                            <p:txEl>
                                              <p:charRg st="243" end="273"/>
                                            </p:txEl>
                                          </p:spTgt>
                                        </p:tgtEl>
                                        <p:attrNameLst>
                                          <p:attrName>style.visibility</p:attrName>
                                        </p:attrNameLst>
                                      </p:cBhvr>
                                      <p:to>
                                        <p:strVal val="visible"/>
                                      </p:to>
                                    </p:set>
                                    <p:animEffect transition="in" filter="fade">
                                      <p:cBhvr>
                                        <p:cTn dur="2000" id="32"/>
                                        <p:tgtEl>
                                          <p:spTgt spid="1048699">
                                            <p:txEl>
                                              <p:charRg st="243" end="27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9" grpId="0" uiExpand="0" build="p" bldLvl="1"/>
    </p:bldLst>
  </p:timing>
</p:sld>
</file>

<file path=ppt/slides/slide89.xml><?xml version="1.0" encoding="utf-8"?>
<p:sld xmlns:a="http://schemas.openxmlformats.org/drawingml/2006/main" xmlns:r="http://schemas.openxmlformats.org/officeDocument/2006/relationships" xmlns:p="http://schemas.openxmlformats.org/presentationml/2006/main" showMasterSp="1">
  <p:cSld>
    <p:spTree>
      <p:nvGrpSpPr>
        <p:cNvPr id="206" name=""/>
        <p:cNvGrpSpPr/>
        <p:nvPr/>
      </p:nvGrpSpPr>
      <p:grpSpPr>
        <a:xfrm rot="0">
          <a:off x="0" y="0"/>
          <a:ext cx="0" cy="0"/>
          <a:chOff x="0" y="0"/>
          <a:chExt cx="0" cy="0"/>
        </a:xfrm>
      </p:grpSpPr>
      <p:sp>
        <p:nvSpPr>
          <p:cNvPr id="1048700"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lang="zh-CN"/>
              <a:t>Blood - Brain Barrier</a:t>
            </a:r>
            <a:r>
              <a:t> </a:t>
            </a:r>
          </a:p>
        </p:txBody>
      </p:sp>
      <p:sp>
        <p:nvSpPr>
          <p:cNvPr id="1048701"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80000"/>
              </a:lnSpc>
            </a:pPr>
            <a:r>
              <a:rPr altLang="en-US" lang="zh-CN"/>
              <a:t>Over 100 years ago it was discovered that if blue dye was injected into the bloodstream of an animal, that tissues of the whole body EXCEPT the brain and spinal cord would turn blue. </a:t>
            </a:r>
          </a:p>
          <a:p>
            <a:pPr algn="just" eaLnBrk="1" hangingPunct="1" latinLnBrk="1" lvl="0">
              <a:lnSpc>
                <a:spcPct val="80000"/>
              </a:lnSpc>
            </a:pPr>
            <a:r>
              <a:rPr altLang="en-US" lang="zh-CN"/>
              <a:t>To explain this, scientists thought that a "Blood-Brain-Barrier" (BBB) which prevents materials from the blood from entering the brain existed.</a:t>
            </a:r>
          </a:p>
          <a:p>
            <a:pPr algn="just" eaLnBrk="1" hangingPunct="1" latinLnBrk="1" lvl="0">
              <a:lnSpc>
                <a:spcPct val="80000"/>
              </a:lnSpc>
            </a:pPr>
            <a:r>
              <a:rPr altLang="en-US" lang="zh-CN"/>
              <a:t>The blood-brain barrier (BBB) explains why certain substances circulating in the blood are able to get into the brain and others do not.</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700"/>
                                        </p:tgtEl>
                                        <p:attrNameLst>
                                          <p:attrName>style.visibility</p:attrName>
                                        </p:attrNameLst>
                                      </p:cBhvr>
                                      <p:to>
                                        <p:strVal val="visible"/>
                                      </p:to>
                                    </p:set>
                                    <p:animEffect transition="in" filter="fade">
                                      <p:cBhvr>
                                        <p:cTn dur="2000" id="7"/>
                                        <p:tgtEl>
                                          <p:spTgt spid="1048700"/>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01">
                                            <p:txEl>
                                              <p:charRg st="0" end="184"/>
                                            </p:txEl>
                                          </p:spTgt>
                                        </p:tgtEl>
                                        <p:attrNameLst>
                                          <p:attrName>style.visibility</p:attrName>
                                        </p:attrNameLst>
                                      </p:cBhvr>
                                      <p:to>
                                        <p:strVal val="visible"/>
                                      </p:to>
                                    </p:set>
                                    <p:animEffect transition="in" filter="fade">
                                      <p:cBhvr>
                                        <p:cTn dur="2000" id="12"/>
                                        <p:tgtEl>
                                          <p:spTgt spid="1048701">
                                            <p:txEl>
                                              <p:charRg st="0" end="184"/>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01">
                                            <p:txEl>
                                              <p:charRg st="184" end="328"/>
                                            </p:txEl>
                                          </p:spTgt>
                                        </p:tgtEl>
                                        <p:attrNameLst>
                                          <p:attrName>style.visibility</p:attrName>
                                        </p:attrNameLst>
                                      </p:cBhvr>
                                      <p:to>
                                        <p:strVal val="visible"/>
                                      </p:to>
                                    </p:set>
                                    <p:animEffect transition="in" filter="fade">
                                      <p:cBhvr>
                                        <p:cTn dur="2000" id="17"/>
                                        <p:tgtEl>
                                          <p:spTgt spid="1048701">
                                            <p:txEl>
                                              <p:charRg st="184" end="328"/>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01">
                                            <p:txEl>
                                              <p:charRg st="328" end="465"/>
                                            </p:txEl>
                                          </p:spTgt>
                                        </p:tgtEl>
                                        <p:attrNameLst>
                                          <p:attrName>style.visibility</p:attrName>
                                        </p:attrNameLst>
                                      </p:cBhvr>
                                      <p:to>
                                        <p:strVal val="visible"/>
                                      </p:to>
                                    </p:set>
                                    <p:animEffect transition="in" filter="fade">
                                      <p:cBhvr>
                                        <p:cTn dur="2000" id="22"/>
                                        <p:tgtEl>
                                          <p:spTgt spid="1048701">
                                            <p:txEl>
                                              <p:charRg st="328" end="46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0" grpId="0" uiExpand="0" build="whole"/>
      <p:bldP spid="1048701" grpId="0" uiExpand="0" build="p" bldLvl="1"/>
    </p:bldLst>
  </p:timing>
</p:sld>
</file>

<file path=ppt/slides/slide9.xml><?xml version="1.0" encoding="utf-8"?>
<p:sld xmlns:a="http://schemas.openxmlformats.org/drawingml/2006/main" xmlns:r="http://schemas.openxmlformats.org/officeDocument/2006/relationships" xmlns:p="http://schemas.openxmlformats.org/presentationml/2006/main" showMasterSp="1">
  <p:cSld>
    <p:spTree>
      <p:nvGrpSpPr>
        <p:cNvPr id="133" name=""/>
        <p:cNvGrpSpPr/>
        <p:nvPr/>
      </p:nvGrpSpPr>
      <p:grpSpPr>
        <a:xfrm rot="0">
          <a:off x="0" y="0"/>
          <a:ext cx="0" cy="0"/>
          <a:chOff x="0" y="0"/>
          <a:chExt cx="0" cy="0"/>
        </a:xfrm>
      </p:grpSpPr>
      <p:sp>
        <p:nvSpPr>
          <p:cNvPr id="1048607"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sz="3200" lang="zh-CN"/>
              <a:t>Divisions of Peripheral Nervous System </a:t>
            </a:r>
          </a:p>
        </p:txBody>
      </p:sp>
      <p:sp>
        <p:nvSpPr>
          <p:cNvPr id="1048608"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indent="0" latinLnBrk="1" lvl="0" marL="0">
              <a:buNone/>
            </a:pPr>
            <a:r>
              <a:rPr altLang="en-US" lang="zh-CN"/>
              <a:t>1 - Somatic - supplies and receives neurones to and  from the skin, skeletal muscles, joints, &amp; tendons</a:t>
            </a:r>
          </a:p>
          <a:p>
            <a:pPr algn="just" eaLnBrk="1" hangingPunct="1" indent="0" latinLnBrk="1" lvl="0" marL="0">
              <a:buNone/>
            </a:pPr>
            <a:endParaRPr altLang="en-US" lang="zh-CN"/>
          </a:p>
          <a:p>
            <a:pPr algn="just" eaLnBrk="1" hangingPunct="1" indent="0" latinLnBrk="1" lvl="0" marL="0">
              <a:buNone/>
            </a:pPr>
            <a:r>
              <a:rPr altLang="en-US" lang="zh-CN"/>
              <a:t>2 - Visceral - supplies &amp; receives fibers to and from smooth muscle, cardiac muscle, and glands. These fibres make up the Autonomic Nervous System.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607"/>
                                        </p:tgtEl>
                                        <p:attrNameLst>
                                          <p:attrName>style.visibility</p:attrName>
                                        </p:attrNameLst>
                                      </p:cBhvr>
                                      <p:to>
                                        <p:strVal val="visible"/>
                                      </p:to>
                                    </p:set>
                                    <p:animEffect transition="in" filter="fade">
                                      <p:cBhvr>
                                        <p:cTn dur="2000" id="7"/>
                                        <p:tgtEl>
                                          <p:spTgt spid="1048607"/>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608">
                                            <p:txEl>
                                              <p:charRg st="0" end="104"/>
                                            </p:txEl>
                                          </p:spTgt>
                                        </p:tgtEl>
                                        <p:attrNameLst>
                                          <p:attrName>style.visibility</p:attrName>
                                        </p:attrNameLst>
                                      </p:cBhvr>
                                      <p:to>
                                        <p:strVal val="visible"/>
                                      </p:to>
                                    </p:set>
                                    <p:animEffect transition="in" filter="fade">
                                      <p:cBhvr>
                                        <p:cTn dur="2000" id="12"/>
                                        <p:tgtEl>
                                          <p:spTgt spid="1048608">
                                            <p:txEl>
                                              <p:charRg st="0" end="104"/>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608">
                                            <p:txEl>
                                              <p:charRg st="105" end="254"/>
                                            </p:txEl>
                                          </p:spTgt>
                                        </p:tgtEl>
                                        <p:attrNameLst>
                                          <p:attrName>style.visibility</p:attrName>
                                        </p:attrNameLst>
                                      </p:cBhvr>
                                      <p:to>
                                        <p:strVal val="visible"/>
                                      </p:to>
                                    </p:set>
                                    <p:animEffect transition="in" filter="fade">
                                      <p:cBhvr>
                                        <p:cTn dur="2000" id="17"/>
                                        <p:tgtEl>
                                          <p:spTgt spid="1048608">
                                            <p:txEl>
                                              <p:charRg st="105" end="25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7" grpId="0" uiExpand="0" build="whole"/>
      <p:bldP spid="1048608" grpId="0" uiExpand="0" build="p" bldLvl="1"/>
    </p:bldLst>
  </p:timing>
</p:sld>
</file>

<file path=ppt/slides/slide90.xml><?xml version="1.0" encoding="utf-8"?>
<p:sld xmlns:a="http://schemas.openxmlformats.org/drawingml/2006/main" xmlns:r="http://schemas.openxmlformats.org/officeDocument/2006/relationships" xmlns:p="http://schemas.openxmlformats.org/presentationml/2006/main" showMasterSp="1">
  <p:cSld>
    <p:spTree>
      <p:nvGrpSpPr>
        <p:cNvPr id="207" name=""/>
        <p:cNvGrpSpPr/>
        <p:nvPr/>
      </p:nvGrpSpPr>
      <p:grpSpPr>
        <a:xfrm rot="0">
          <a:off x="0" y="0"/>
          <a:ext cx="0" cy="0"/>
          <a:chOff x="0" y="0"/>
          <a:chExt cx="0" cy="0"/>
        </a:xfrm>
      </p:grpSpPr>
      <p:sp>
        <p:nvSpPr>
          <p:cNvPr id="1048702"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80000"/>
              </a:lnSpc>
            </a:pPr>
            <a:r>
              <a:rPr altLang="en-US" lang="zh-CN"/>
              <a:t>More recently, scientists have discovered much more about the structure and function of the BBB.</a:t>
            </a:r>
          </a:p>
          <a:p>
            <a:pPr algn="just" eaLnBrk="1" hangingPunct="1" latinLnBrk="1" lvl="0">
              <a:lnSpc>
                <a:spcPct val="80000"/>
              </a:lnSpc>
            </a:pPr>
            <a:r>
              <a:rPr altLang="en-US" lang="zh-CN"/>
              <a:t>As determined by electron microscopy, the BBB is formed by brain capillaries (simple tubes of endothelial cells), which together have a large surface area.</a:t>
            </a:r>
          </a:p>
          <a:p>
            <a:pPr algn="just" eaLnBrk="1" hangingPunct="1" latinLnBrk="1" lvl="0">
              <a:lnSpc>
                <a:spcPct val="80000"/>
              </a:lnSpc>
            </a:pPr>
            <a:r>
              <a:rPr altLang="en-US" lang="zh-CN"/>
              <a:t>Experimental and clinical evidence suggests that the BBB maintains the chemical environment for neuronal function and protects the brain from harmful substances.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02">
                                            <p:txEl>
                                              <p:charRg st="0" end="97"/>
                                            </p:txEl>
                                          </p:spTgt>
                                        </p:tgtEl>
                                        <p:attrNameLst>
                                          <p:attrName>style.visibility</p:attrName>
                                        </p:attrNameLst>
                                      </p:cBhvr>
                                      <p:to>
                                        <p:strVal val="visible"/>
                                      </p:to>
                                    </p:set>
                                    <p:animEffect transition="in" filter="fade">
                                      <p:cBhvr>
                                        <p:cTn dur="2000" id="12"/>
                                        <p:tgtEl>
                                          <p:spTgt spid="1048702">
                                            <p:txEl>
                                              <p:charRg st="0" end="97"/>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02">
                                            <p:txEl>
                                              <p:charRg st="97" end="253"/>
                                            </p:txEl>
                                          </p:spTgt>
                                        </p:tgtEl>
                                        <p:attrNameLst>
                                          <p:attrName>style.visibility</p:attrName>
                                        </p:attrNameLst>
                                      </p:cBhvr>
                                      <p:to>
                                        <p:strVal val="visible"/>
                                      </p:to>
                                    </p:set>
                                    <p:animEffect transition="in" filter="fade">
                                      <p:cBhvr>
                                        <p:cTn dur="2000" id="17"/>
                                        <p:tgtEl>
                                          <p:spTgt spid="1048702">
                                            <p:txEl>
                                              <p:charRg st="97" end="253"/>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02">
                                            <p:txEl>
                                              <p:charRg st="253" end="415"/>
                                            </p:txEl>
                                          </p:spTgt>
                                        </p:tgtEl>
                                        <p:attrNameLst>
                                          <p:attrName>style.visibility</p:attrName>
                                        </p:attrNameLst>
                                      </p:cBhvr>
                                      <p:to>
                                        <p:strVal val="visible"/>
                                      </p:to>
                                    </p:set>
                                    <p:animEffect transition="in" filter="fade">
                                      <p:cBhvr>
                                        <p:cTn dur="2000" id="22"/>
                                        <p:tgtEl>
                                          <p:spTgt spid="1048702">
                                            <p:txEl>
                                              <p:charRg st="253" end="4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2" grpId="0" uiExpand="0" build="p" bldLvl="1"/>
    </p:bldLst>
  </p:timing>
</p:sld>
</file>

<file path=ppt/slides/slide91.xml><?xml version="1.0" encoding="utf-8"?>
<p:sld xmlns:a="http://schemas.openxmlformats.org/drawingml/2006/main" xmlns:r="http://schemas.openxmlformats.org/officeDocument/2006/relationships" xmlns:p="http://schemas.openxmlformats.org/presentationml/2006/main" showMasterSp="1">
  <p:cSld>
    <p:spTree>
      <p:nvGrpSpPr>
        <p:cNvPr id="208" name=""/>
        <p:cNvGrpSpPr/>
        <p:nvPr/>
      </p:nvGrpSpPr>
      <p:grpSpPr>
        <a:xfrm rot="0">
          <a:off x="0" y="0"/>
          <a:ext cx="0" cy="0"/>
          <a:chOff x="0" y="0"/>
          <a:chExt cx="0" cy="0"/>
        </a:xfrm>
      </p:grpSpPr>
      <p:sp>
        <p:nvSpPr>
          <p:cNvPr id="1048703"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80000"/>
              </a:lnSpc>
            </a:pPr>
            <a:r>
              <a:rPr altLang="en-US" lang="zh-CN"/>
              <a:t>Substances in the blood that gain rapid entry into the brain include glucose, the important source of energy, certain ions that maintain a proper medium for electrical activity, and oxygen for cellular respiration. </a:t>
            </a:r>
          </a:p>
          <a:p>
            <a:pPr algn="just" eaLnBrk="1" hangingPunct="1" latinLnBrk="1" lvl="0">
              <a:lnSpc>
                <a:spcPct val="80000"/>
              </a:lnSpc>
            </a:pPr>
            <a:r>
              <a:rPr altLang="en-US" lang="zh-CN"/>
              <a:t>Small fat-soluble molecules, like ethanol, pass through the BBB.</a:t>
            </a:r>
          </a:p>
          <a:p>
            <a:pPr algn="just" eaLnBrk="1" hangingPunct="1" latinLnBrk="1" lvl="0">
              <a:lnSpc>
                <a:spcPct val="80000"/>
              </a:lnSpc>
            </a:pPr>
            <a:r>
              <a:rPr altLang="en-US" lang="zh-CN"/>
              <a:t>However, some water-soluble molecules pass into the brain carried by special proteins in the plasma membrane of the endothelial cells.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03">
                                            <p:txEl>
                                              <p:charRg st="0" end="216"/>
                                            </p:txEl>
                                          </p:spTgt>
                                        </p:tgtEl>
                                        <p:attrNameLst>
                                          <p:attrName>style.visibility</p:attrName>
                                        </p:attrNameLst>
                                      </p:cBhvr>
                                      <p:to>
                                        <p:strVal val="visible"/>
                                      </p:to>
                                    </p:set>
                                    <p:animEffect transition="in" filter="fade">
                                      <p:cBhvr>
                                        <p:cTn dur="2000" id="12"/>
                                        <p:tgtEl>
                                          <p:spTgt spid="1048703">
                                            <p:txEl>
                                              <p:charRg st="0" end="216"/>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03">
                                            <p:txEl>
                                              <p:charRg st="216" end="281"/>
                                            </p:txEl>
                                          </p:spTgt>
                                        </p:tgtEl>
                                        <p:attrNameLst>
                                          <p:attrName>style.visibility</p:attrName>
                                        </p:attrNameLst>
                                      </p:cBhvr>
                                      <p:to>
                                        <p:strVal val="visible"/>
                                      </p:to>
                                    </p:set>
                                    <p:animEffect transition="in" filter="fade">
                                      <p:cBhvr>
                                        <p:cTn dur="2000" id="17"/>
                                        <p:tgtEl>
                                          <p:spTgt spid="1048703">
                                            <p:txEl>
                                              <p:charRg st="216" end="281"/>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03">
                                            <p:txEl>
                                              <p:charRg st="281" end="416"/>
                                            </p:txEl>
                                          </p:spTgt>
                                        </p:tgtEl>
                                        <p:attrNameLst>
                                          <p:attrName>style.visibility</p:attrName>
                                        </p:attrNameLst>
                                      </p:cBhvr>
                                      <p:to>
                                        <p:strVal val="visible"/>
                                      </p:to>
                                    </p:set>
                                    <p:animEffect transition="in" filter="fade">
                                      <p:cBhvr>
                                        <p:cTn dur="2000" id="22"/>
                                        <p:tgtEl>
                                          <p:spTgt spid="1048703">
                                            <p:txEl>
                                              <p:charRg st="281" end="4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3" grpId="0" uiExpand="0" build="p" bldLvl="1"/>
    </p:bldLst>
  </p:timing>
</p:sld>
</file>

<file path=ppt/slides/slide92.xml><?xml version="1.0" encoding="utf-8"?>
<p:sld xmlns:a="http://schemas.openxmlformats.org/drawingml/2006/main" xmlns:r="http://schemas.openxmlformats.org/officeDocument/2006/relationships" xmlns:p="http://schemas.openxmlformats.org/presentationml/2006/main" showMasterSp="1">
  <p:cSld>
    <p:spTree>
      <p:nvGrpSpPr>
        <p:cNvPr id="209" name=""/>
        <p:cNvGrpSpPr/>
        <p:nvPr/>
      </p:nvGrpSpPr>
      <p:grpSpPr>
        <a:xfrm rot="0">
          <a:off x="0" y="0"/>
          <a:ext cx="0" cy="0"/>
          <a:chOff x="0" y="0"/>
          <a:chExt cx="0" cy="0"/>
        </a:xfrm>
      </p:grpSpPr>
      <p:sp>
        <p:nvSpPr>
          <p:cNvPr id="1048704"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80000"/>
              </a:lnSpc>
            </a:pPr>
            <a:r>
              <a:rPr altLang="en-US" lang="zh-CN"/>
              <a:t>Examples of these molecules include glucose, amino acids, L-dopa (a naturally occurring amino acid, dihydroxyphenyalanine, found in broad beans), choline (an important part of acetylcholine and lecithin), purine bases and nucleosides. </a:t>
            </a:r>
          </a:p>
          <a:p>
            <a:pPr algn="just" eaLnBrk="1" hangingPunct="1" latinLnBrk="1" lvl="0">
              <a:lnSpc>
                <a:spcPct val="80000"/>
              </a:lnSpc>
            </a:pPr>
            <a:r>
              <a:rPr altLang="en-US" lang="zh-CN"/>
              <a:t>Excluded molecules include proteins, toxins, most antibiotics, and monoamines - such as the neurotransmitters - which could cause havoc in the brain. </a:t>
            </a:r>
          </a:p>
          <a:p>
            <a:pPr algn="just" eaLnBrk="1" hangingPunct="1" latinLnBrk="1" lvl="0">
              <a:lnSpc>
                <a:spcPct val="80000"/>
              </a:lnSpc>
            </a:pPr>
            <a:r>
              <a:rPr altLang="en-US" lang="zh-CN"/>
              <a:t>Some of these unwanted molecules are actively transported out of the endothelial cells.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04">
                                            <p:txEl>
                                              <p:charRg st="0" end="236"/>
                                            </p:txEl>
                                          </p:spTgt>
                                        </p:tgtEl>
                                        <p:attrNameLst>
                                          <p:attrName>style.visibility</p:attrName>
                                        </p:attrNameLst>
                                      </p:cBhvr>
                                      <p:to>
                                        <p:strVal val="visible"/>
                                      </p:to>
                                    </p:set>
                                    <p:animEffect transition="in" filter="fade">
                                      <p:cBhvr>
                                        <p:cTn dur="2000" id="12"/>
                                        <p:tgtEl>
                                          <p:spTgt spid="1048704">
                                            <p:txEl>
                                              <p:charRg st="0" end="236"/>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04">
                                            <p:txEl>
                                              <p:charRg st="236" end="387"/>
                                            </p:txEl>
                                          </p:spTgt>
                                        </p:tgtEl>
                                        <p:attrNameLst>
                                          <p:attrName>style.visibility</p:attrName>
                                        </p:attrNameLst>
                                      </p:cBhvr>
                                      <p:to>
                                        <p:strVal val="visible"/>
                                      </p:to>
                                    </p:set>
                                    <p:animEffect transition="in" filter="fade">
                                      <p:cBhvr>
                                        <p:cTn dur="2000" id="17"/>
                                        <p:tgtEl>
                                          <p:spTgt spid="1048704">
                                            <p:txEl>
                                              <p:charRg st="236" end="387"/>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04">
                                            <p:txEl>
                                              <p:charRg st="387" end="475"/>
                                            </p:txEl>
                                          </p:spTgt>
                                        </p:tgtEl>
                                        <p:attrNameLst>
                                          <p:attrName>style.visibility</p:attrName>
                                        </p:attrNameLst>
                                      </p:cBhvr>
                                      <p:to>
                                        <p:strVal val="visible"/>
                                      </p:to>
                                    </p:set>
                                    <p:animEffect transition="in" filter="fade">
                                      <p:cBhvr>
                                        <p:cTn dur="2000" id="22"/>
                                        <p:tgtEl>
                                          <p:spTgt spid="1048704">
                                            <p:txEl>
                                              <p:charRg st="387" end="47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4" grpId="0" uiExpand="0" build="p" bldLvl="1"/>
    </p:bldLst>
  </p:timing>
</p:sld>
</file>

<file path=ppt/slides/slide93.xml><?xml version="1.0" encoding="utf-8"?>
<p:sld xmlns:a="http://schemas.openxmlformats.org/drawingml/2006/main" xmlns:r="http://schemas.openxmlformats.org/officeDocument/2006/relationships" xmlns:p="http://schemas.openxmlformats.org/presentationml/2006/main" showMasterSp="1">
  <p:cSld>
    <p:spTree>
      <p:nvGrpSpPr>
        <p:cNvPr id="210" name=""/>
        <p:cNvGrpSpPr/>
        <p:nvPr/>
      </p:nvGrpSpPr>
      <p:grpSpPr>
        <a:xfrm rot="0">
          <a:off x="0" y="0"/>
          <a:ext cx="0" cy="0"/>
          <a:chOff x="0" y="0"/>
          <a:chExt cx="0" cy="0"/>
        </a:xfrm>
      </p:grpSpPr>
      <p:sp>
        <p:nvSpPr>
          <p:cNvPr id="1048705" name=""/>
          <p:cNvSpPr/>
          <p:nvPr>
            <p:ph type="title" sz="full" idx="4294967295"/>
          </p:nvPr>
        </p:nvSpPr>
        <p:spPr>
          <a:xfrm rot="0">
            <a:off x="0" y="301625"/>
            <a:ext cx="7772400" cy="1462087"/>
          </a:xfrm>
          <a:prstGeom prst="rect"/>
          <a:noFill/>
          <a:ln>
            <a:noFill/>
          </a:ln>
        </p:spPr>
        <p:txBody>
          <a:bodyPr anchor="ctr" bIns="45720" lIns="91440" rIns="91440" tIns="45720"/>
          <a:lstStyle>
            <a:lvl1pPr algn="l" fontAlgn="base" indent="0" latinLnBrk="1" marL="0" rtl="0">
              <a:lnSpc>
                <a:spcPct val="90000"/>
              </a:lnSpc>
              <a:spcBef>
                <a:spcPct val="0"/>
              </a:spcBef>
              <a:spcAft>
                <a:spcPct val="0"/>
              </a:spcAft>
              <a:buFontTx/>
              <a:buNone/>
              <a:defRPr baseline="0" b="0" sz="4400" i="0">
                <a:solidFill>
                  <a:schemeClr val="dk1"/>
                </a:solidFill>
                <a:latin typeface="Calibri Light" pitchFamily="34" charset="0"/>
                <a:sym typeface="Arial Black" pitchFamily="34" charset="0"/>
              </a:defRPr>
            </a:lvl1pPr>
          </a:lstStyle>
          <a:p>
            <a:pPr eaLnBrk="1" hangingPunct="1" latinLnBrk="1" lvl="0"/>
            <a:r>
              <a:rPr altLang="en-US" b="1" sz="3600" lang="zh-CN"/>
              <a:t>Anatomy of the BBB</a:t>
            </a:r>
          </a:p>
        </p:txBody>
      </p:sp>
      <p:sp>
        <p:nvSpPr>
          <p:cNvPr id="1048706" name=""/>
          <p:cNvSpPr/>
          <p:nvPr>
            <p:ph type="body" sz="full" idx="4294967295"/>
          </p:nvPr>
        </p:nvSpPr>
        <p:spPr>
          <a:xfrm rot="0">
            <a:off x="0" y="1600200"/>
            <a:ext cx="8229600" cy="47244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r>
              <a:rPr altLang="en-US" sz="2400" lang="zh-CN"/>
              <a:t>The BBB is semi-permeable; that is, it allows some materials to cross, but prevents others from crossing. </a:t>
            </a:r>
          </a:p>
          <a:p>
            <a:pPr algn="just" eaLnBrk="1" hangingPunct="1" latinLnBrk="1" lvl="0"/>
            <a:r>
              <a:rPr altLang="en-US" sz="2400" lang="zh-CN"/>
              <a:t>In most parts of the body, the smallest blood vessels, are lined with endothelial cells.</a:t>
            </a:r>
          </a:p>
          <a:p>
            <a:pPr algn="just" eaLnBrk="1" hangingPunct="1" latinLnBrk="1" lvl="0"/>
            <a:r>
              <a:rPr altLang="en-US" sz="2400" lang="zh-CN"/>
              <a:t>Endothelial tissue has small spaces between each individual cell so substances can move readily between the inside and the outside of the vessel. </a:t>
            </a:r>
          </a:p>
          <a:p>
            <a:pPr algn="just" eaLnBrk="1" hangingPunct="1" latinLnBrk="1" lvl="0"/>
            <a:r>
              <a:rPr altLang="en-US" sz="2400" lang="zh-CN"/>
              <a:t>However</a:t>
            </a:r>
            <a:r>
              <a:rPr b="1" sz="2400"/>
              <a:t>, in the brain</a:t>
            </a:r>
            <a:r>
              <a:rPr sz="2400"/>
              <a:t>, the endothelial cells fit tightly together and substances cannot pass out of the bloodstream. (Some molecules, such as glucose, are transported out of the blood by special methods.)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withEffect" presetClass="entr" presetID="10" presetSubtype="0">
                                  <p:stCondLst>
                                    <p:cond delay="0"/>
                                  </p:stCondLst>
                                  <p:childTnLst>
                                    <p:set>
                                      <p:cBhvr>
                                        <p:cTn dur="1" fill="hold" id="6">
                                          <p:stCondLst>
                                            <p:cond delay="0"/>
                                          </p:stCondLst>
                                        </p:cTn>
                                        <p:tgtEl>
                                          <p:spTgt spid="1048705"/>
                                        </p:tgtEl>
                                        <p:attrNameLst>
                                          <p:attrName>style.visibility</p:attrName>
                                        </p:attrNameLst>
                                      </p:cBhvr>
                                      <p:to>
                                        <p:strVal val="visible"/>
                                      </p:to>
                                    </p:set>
                                    <p:animEffect transition="in" filter="fade">
                                      <p:cBhvr>
                                        <p:cTn dur="2000" id="7"/>
                                        <p:tgtEl>
                                          <p:spTgt spid="1048705"/>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06">
                                            <p:txEl>
                                              <p:charRg st="0" end="107"/>
                                            </p:txEl>
                                          </p:spTgt>
                                        </p:tgtEl>
                                        <p:attrNameLst>
                                          <p:attrName>style.visibility</p:attrName>
                                        </p:attrNameLst>
                                      </p:cBhvr>
                                      <p:to>
                                        <p:strVal val="visible"/>
                                      </p:to>
                                    </p:set>
                                    <p:animEffect transition="in" filter="fade">
                                      <p:cBhvr>
                                        <p:cTn dur="2000" id="12"/>
                                        <p:tgtEl>
                                          <p:spTgt spid="1048706">
                                            <p:txEl>
                                              <p:charRg st="0" end="107"/>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06">
                                            <p:txEl>
                                              <p:charRg st="107" end="196"/>
                                            </p:txEl>
                                          </p:spTgt>
                                        </p:tgtEl>
                                        <p:attrNameLst>
                                          <p:attrName>style.visibility</p:attrName>
                                        </p:attrNameLst>
                                      </p:cBhvr>
                                      <p:to>
                                        <p:strVal val="visible"/>
                                      </p:to>
                                    </p:set>
                                    <p:animEffect transition="in" filter="fade">
                                      <p:cBhvr>
                                        <p:cTn dur="2000" id="17"/>
                                        <p:tgtEl>
                                          <p:spTgt spid="1048706">
                                            <p:txEl>
                                              <p:charRg st="107" end="196"/>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06">
                                            <p:txEl>
                                              <p:charRg st="196" end="343"/>
                                            </p:txEl>
                                          </p:spTgt>
                                        </p:tgtEl>
                                        <p:attrNameLst>
                                          <p:attrName>style.visibility</p:attrName>
                                        </p:attrNameLst>
                                      </p:cBhvr>
                                      <p:to>
                                        <p:strVal val="visible"/>
                                      </p:to>
                                    </p:set>
                                    <p:animEffect transition="in" filter="fade">
                                      <p:cBhvr>
                                        <p:cTn dur="2000" id="22"/>
                                        <p:tgtEl>
                                          <p:spTgt spid="1048706">
                                            <p:txEl>
                                              <p:charRg st="196" end="343"/>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706">
                                            <p:txEl>
                                              <p:charRg st="343" end="549"/>
                                            </p:txEl>
                                          </p:spTgt>
                                        </p:tgtEl>
                                        <p:attrNameLst>
                                          <p:attrName>style.visibility</p:attrName>
                                        </p:attrNameLst>
                                      </p:cBhvr>
                                      <p:to>
                                        <p:strVal val="visible"/>
                                      </p:to>
                                    </p:set>
                                    <p:animEffect transition="in" filter="fade">
                                      <p:cBhvr>
                                        <p:cTn dur="2000" id="27"/>
                                        <p:tgtEl>
                                          <p:spTgt spid="1048706">
                                            <p:txEl>
                                              <p:charRg st="343" end="54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5" grpId="0" uiExpand="0" build="whole"/>
      <p:bldP spid="1048706" grpId="0" uiExpand="0" build="p" bldLvl="1"/>
    </p:bldLst>
  </p:timing>
</p:sld>
</file>

<file path=ppt/slides/slide94.xml><?xml version="1.0" encoding="utf-8"?>
<p:sld xmlns:a="http://schemas.openxmlformats.org/drawingml/2006/main" xmlns:r="http://schemas.openxmlformats.org/officeDocument/2006/relationships" xmlns:p="http://schemas.openxmlformats.org/presentationml/2006/main" showMasterSp="1">
  <p:cSld>
    <p:spTree>
      <p:nvGrpSpPr>
        <p:cNvPr id="211" name=""/>
        <p:cNvGrpSpPr/>
        <p:nvPr/>
      </p:nvGrpSpPr>
      <p:grpSpPr>
        <a:xfrm rot="0">
          <a:off x="0" y="0"/>
          <a:ext cx="0" cy="0"/>
          <a:chOff x="0" y="0"/>
          <a:chExt cx="0" cy="0"/>
        </a:xfrm>
      </p:grpSpPr>
      <p:sp>
        <p:nvSpPr>
          <p:cNvPr id="1048707"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lang="zh-CN"/>
              <a:t>Although glial cells (astrocytes) form a layer around brain blood vessels, they do NOT contribute to the BBB. </a:t>
            </a:r>
          </a:p>
          <a:p>
            <a:pPr eaLnBrk="1" hangingPunct="1" latinLnBrk="1" lvl="0"/>
            <a:r>
              <a:rPr altLang="en-US" lang="zh-CN"/>
              <a:t>Rather, the astrocytes may be important for the transportation of ions from the brain to the blood. </a:t>
            </a:r>
          </a:p>
          <a:p>
            <a:pPr eaLnBrk="1" hangingPunct="1" latinLnBrk="1" lvl="0"/>
            <a:r>
              <a:rPr altLang="en-US" lang="zh-CN"/>
              <a:t>These endothelial cells of capillaries in the brain are different to those found in peripheral tissues in various ways: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07">
                                            <p:txEl>
                                              <p:charRg st="0" end="111"/>
                                            </p:txEl>
                                          </p:spTgt>
                                        </p:tgtEl>
                                        <p:attrNameLst>
                                          <p:attrName>style.visibility</p:attrName>
                                        </p:attrNameLst>
                                      </p:cBhvr>
                                      <p:to>
                                        <p:strVal val="visible"/>
                                      </p:to>
                                    </p:set>
                                    <p:animEffect transition="in" filter="fade">
                                      <p:cBhvr>
                                        <p:cTn dur="2000" id="12"/>
                                        <p:tgtEl>
                                          <p:spTgt spid="1048707">
                                            <p:txEl>
                                              <p:charRg st="0" end="111"/>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07">
                                            <p:txEl>
                                              <p:charRg st="111" end="212"/>
                                            </p:txEl>
                                          </p:spTgt>
                                        </p:tgtEl>
                                        <p:attrNameLst>
                                          <p:attrName>style.visibility</p:attrName>
                                        </p:attrNameLst>
                                      </p:cBhvr>
                                      <p:to>
                                        <p:strVal val="visible"/>
                                      </p:to>
                                    </p:set>
                                    <p:animEffect transition="in" filter="fade">
                                      <p:cBhvr>
                                        <p:cTn dur="2000" id="17"/>
                                        <p:tgtEl>
                                          <p:spTgt spid="1048707">
                                            <p:txEl>
                                              <p:charRg st="111" end="212"/>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07">
                                            <p:txEl>
                                              <p:charRg st="212" end="332"/>
                                            </p:txEl>
                                          </p:spTgt>
                                        </p:tgtEl>
                                        <p:attrNameLst>
                                          <p:attrName>style.visibility</p:attrName>
                                        </p:attrNameLst>
                                      </p:cBhvr>
                                      <p:to>
                                        <p:strVal val="visible"/>
                                      </p:to>
                                    </p:set>
                                    <p:animEffect transition="in" filter="fade">
                                      <p:cBhvr>
                                        <p:cTn dur="2000" id="22"/>
                                        <p:tgtEl>
                                          <p:spTgt spid="1048707">
                                            <p:txEl>
                                              <p:charRg st="212" end="33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7" grpId="0" uiExpand="0" build="p" bldLvl="1"/>
    </p:bldLst>
  </p:timing>
</p:sld>
</file>

<file path=ppt/slides/slide95.xml><?xml version="1.0" encoding="utf-8"?>
<p:sld xmlns:a="http://schemas.openxmlformats.org/drawingml/2006/main" xmlns:r="http://schemas.openxmlformats.org/officeDocument/2006/relationships" xmlns:p="http://schemas.openxmlformats.org/presentationml/2006/main" showMasterSp="1">
  <p:cSld>
    <p:spTree>
      <p:nvGrpSpPr>
        <p:cNvPr id="212" name=""/>
        <p:cNvGrpSpPr/>
        <p:nvPr/>
      </p:nvGrpSpPr>
      <p:grpSpPr>
        <a:xfrm rot="0">
          <a:off x="0" y="0"/>
          <a:ext cx="0" cy="0"/>
          <a:chOff x="0" y="0"/>
          <a:chExt cx="0" cy="0"/>
        </a:xfrm>
      </p:grpSpPr>
      <p:sp>
        <p:nvSpPr>
          <p:cNvPr id="1048708" name=""/>
          <p:cNvSpPr/>
          <p:nvPr>
            <p:ph type="body" sz="full" idx="4294967295"/>
          </p:nvPr>
        </p:nvSpPr>
        <p:spPr>
          <a:xfrm rot="0">
            <a:off x="0" y="1981200"/>
            <a:ext cx="7772400" cy="4114800"/>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algn="just" eaLnBrk="1" hangingPunct="1" latinLnBrk="1" lvl="0">
              <a:lnSpc>
                <a:spcPct val="80000"/>
              </a:lnSpc>
            </a:pPr>
            <a:r>
              <a:rPr altLang="en-US" lang="zh-CN"/>
              <a:t>1. Brain endothelial cells are joined by tight junctions of high electrical resistance providing an effective barrier against molecules.</a:t>
            </a:r>
          </a:p>
          <a:p>
            <a:pPr algn="just" eaLnBrk="1" hangingPunct="1" latinLnBrk="1" lvl="0">
              <a:lnSpc>
                <a:spcPct val="80000"/>
              </a:lnSpc>
            </a:pPr>
            <a:r>
              <a:rPr altLang="en-US" lang="zh-CN"/>
              <a:t>2. In peripheral endothelial cells there is good transcellular movement of molecules.  </a:t>
            </a:r>
          </a:p>
          <a:p>
            <a:pPr algn="just" eaLnBrk="1" hangingPunct="1" latinLnBrk="1" lvl="0">
              <a:lnSpc>
                <a:spcPct val="80000"/>
              </a:lnSpc>
            </a:pPr>
            <a:r>
              <a:rPr altLang="en-US" lang="zh-CN"/>
              <a:t>There is no such movement in brain endothelial cells.</a:t>
            </a:r>
          </a:p>
          <a:p>
            <a:pPr algn="just" eaLnBrk="1" hangingPunct="1" latinLnBrk="1" lvl="0">
              <a:lnSpc>
                <a:spcPct val="80000"/>
              </a:lnSpc>
            </a:pPr>
            <a:r>
              <a:rPr altLang="en-US" lang="zh-CN"/>
              <a:t>3. Brain capillaries are in contact with foot processes of astrocytes which essentially separate the capillaries from the neurones.</a:t>
            </a:r>
          </a:p>
        </p:txBody>
      </p:sp>
    </p:spTree>
  </p:cSld>
  <p:clrMapOvr>
    <a:masterClrMapping/>
  </p:clrMapOvr>
  <p:timing>
    <p:tnLst>
      <p:par>
        <p:cTn dur="indefinite" id="1" nodeType="tmRoot">
          <p:childTnLst>
            <p:seq concurrent="1" nextAc="seek">
              <p:cTn dur="indefinite" id="2" nodeType="mainSeq">
                <p:childTnLst>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08">
                                            <p:txEl>
                                              <p:charRg st="0" end="137"/>
                                            </p:txEl>
                                          </p:spTgt>
                                        </p:tgtEl>
                                        <p:attrNameLst>
                                          <p:attrName>style.visibility</p:attrName>
                                        </p:attrNameLst>
                                      </p:cBhvr>
                                      <p:to>
                                        <p:strVal val="visible"/>
                                      </p:to>
                                    </p:set>
                                    <p:animEffect transition="in" filter="fade">
                                      <p:cBhvr>
                                        <p:cTn dur="2000" id="12"/>
                                        <p:tgtEl>
                                          <p:spTgt spid="1048708">
                                            <p:txEl>
                                              <p:charRg st="0" end="137"/>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08">
                                            <p:txEl>
                                              <p:charRg st="137" end="225"/>
                                            </p:txEl>
                                          </p:spTgt>
                                        </p:tgtEl>
                                        <p:attrNameLst>
                                          <p:attrName>style.visibility</p:attrName>
                                        </p:attrNameLst>
                                      </p:cBhvr>
                                      <p:to>
                                        <p:strVal val="visible"/>
                                      </p:to>
                                    </p:set>
                                    <p:animEffect transition="in" filter="fade">
                                      <p:cBhvr>
                                        <p:cTn dur="2000" id="17"/>
                                        <p:tgtEl>
                                          <p:spTgt spid="1048708">
                                            <p:txEl>
                                              <p:charRg st="137" end="225"/>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08">
                                            <p:txEl>
                                              <p:charRg st="225" end="279"/>
                                            </p:txEl>
                                          </p:spTgt>
                                        </p:tgtEl>
                                        <p:attrNameLst>
                                          <p:attrName>style.visibility</p:attrName>
                                        </p:attrNameLst>
                                      </p:cBhvr>
                                      <p:to>
                                        <p:strVal val="visible"/>
                                      </p:to>
                                    </p:set>
                                    <p:animEffect transition="in" filter="fade">
                                      <p:cBhvr>
                                        <p:cTn dur="2000" id="22"/>
                                        <p:tgtEl>
                                          <p:spTgt spid="1048708">
                                            <p:txEl>
                                              <p:charRg st="225" end="279"/>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708">
                                            <p:txEl>
                                              <p:charRg st="279" end="411"/>
                                            </p:txEl>
                                          </p:spTgt>
                                        </p:tgtEl>
                                        <p:attrNameLst>
                                          <p:attrName>style.visibility</p:attrName>
                                        </p:attrNameLst>
                                      </p:cBhvr>
                                      <p:to>
                                        <p:strVal val="visible"/>
                                      </p:to>
                                    </p:set>
                                    <p:animEffect transition="in" filter="fade">
                                      <p:cBhvr>
                                        <p:cTn dur="2000" id="27"/>
                                        <p:tgtEl>
                                          <p:spTgt spid="1048708">
                                            <p:txEl>
                                              <p:charRg st="279" end="4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8" grpId="0" uiExpand="0" build="p" bldLvl="1"/>
    </p:bldLst>
  </p:timing>
</p:sld>
</file>

<file path=ppt/slides/slide96.xml><?xml version="1.0" encoding="utf-8"?>
<p:sld xmlns:a="http://schemas.openxmlformats.org/drawingml/2006/main" xmlns:r="http://schemas.openxmlformats.org/officeDocument/2006/relationships" xmlns:p="http://schemas.openxmlformats.org/presentationml/2006/main" showMasterSp="1">
  <p:cSld>
    <p:spTree>
      <p:nvGrpSpPr>
        <p:cNvPr id="213" name=""/>
        <p:cNvGrpSpPr/>
        <p:nvPr/>
      </p:nvGrpSpPr>
      <p:grpSpPr>
        <a:xfrm rot="0">
          <a:off x="0" y="0"/>
          <a:ext cx="0" cy="0"/>
          <a:chOff x="0" y="0"/>
          <a:chExt cx="0" cy="0"/>
        </a:xfrm>
      </p:grpSpPr>
      <p:sp>
        <p:nvSpPr>
          <p:cNvPr id="1048709" name=""/>
          <p:cNvSpPr/>
          <p:nvPr>
            <p:ph type="body" sz="full" idx="4294967295"/>
          </p:nvPr>
        </p:nvSpPr>
        <p:spPr>
          <a:xfrm rot="0">
            <a:off x="0" y="304800"/>
            <a:ext cx="8229600" cy="58213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b="1" lang="zh-CN"/>
              <a:t>Functions of the BBB</a:t>
            </a:r>
          </a:p>
          <a:p>
            <a:pPr eaLnBrk="1" hangingPunct="1" latinLnBrk="1" lvl="0"/>
            <a:r>
              <a:t>The BBB has several important functions: </a:t>
            </a:r>
          </a:p>
          <a:p>
            <a:pPr eaLnBrk="1" hangingPunct="1" latinLnBrk="1" lvl="0"/>
            <a:r>
              <a:t>Protects the brain from "foreign substances" in the blood that may injure the brain. </a:t>
            </a:r>
          </a:p>
          <a:p>
            <a:pPr eaLnBrk="1" hangingPunct="1" latinLnBrk="1" lvl="0"/>
            <a:r>
              <a:t>Protects the brain from hormones and neurotransmitters in the rest of the body. </a:t>
            </a:r>
          </a:p>
          <a:p>
            <a:pPr eaLnBrk="1" hangingPunct="1" latinLnBrk="1" lvl="0"/>
            <a:r>
              <a:t>Maintains a constant environment for the brain. </a:t>
            </a:r>
          </a:p>
          <a:p>
            <a:pPr algn="just"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709">
                                            <p:txEl>
                                              <p:charRg st="0" end="21"/>
                                            </p:txEl>
                                          </p:spTgt>
                                        </p:tgtEl>
                                        <p:attrNameLst>
                                          <p:attrName>style.visibility</p:attrName>
                                        </p:attrNameLst>
                                      </p:cBhvr>
                                      <p:to>
                                        <p:strVal val="visible"/>
                                      </p:to>
                                    </p:set>
                                    <p:animEffect transition="in" filter="fade">
                                      <p:cBhvr>
                                        <p:cTn dur="2000" id="7"/>
                                        <p:tgtEl>
                                          <p:spTgt spid="1048709">
                                            <p:txEl>
                                              <p:charRg st="0" end="21"/>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09">
                                            <p:txEl>
                                              <p:charRg st="21" end="63"/>
                                            </p:txEl>
                                          </p:spTgt>
                                        </p:tgtEl>
                                        <p:attrNameLst>
                                          <p:attrName>style.visibility</p:attrName>
                                        </p:attrNameLst>
                                      </p:cBhvr>
                                      <p:to>
                                        <p:strVal val="visible"/>
                                      </p:to>
                                    </p:set>
                                    <p:animEffect transition="in" filter="fade">
                                      <p:cBhvr>
                                        <p:cTn dur="2000" id="12"/>
                                        <p:tgtEl>
                                          <p:spTgt spid="1048709">
                                            <p:txEl>
                                              <p:charRg st="21" end="63"/>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09">
                                            <p:txEl>
                                              <p:charRg st="63" end="149"/>
                                            </p:txEl>
                                          </p:spTgt>
                                        </p:tgtEl>
                                        <p:attrNameLst>
                                          <p:attrName>style.visibility</p:attrName>
                                        </p:attrNameLst>
                                      </p:cBhvr>
                                      <p:to>
                                        <p:strVal val="visible"/>
                                      </p:to>
                                    </p:set>
                                    <p:animEffect transition="in" filter="fade">
                                      <p:cBhvr>
                                        <p:cTn dur="2000" id="17"/>
                                        <p:tgtEl>
                                          <p:spTgt spid="1048709">
                                            <p:txEl>
                                              <p:charRg st="63" end="149"/>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09">
                                            <p:txEl>
                                              <p:charRg st="149" end="230"/>
                                            </p:txEl>
                                          </p:spTgt>
                                        </p:tgtEl>
                                        <p:attrNameLst>
                                          <p:attrName>style.visibility</p:attrName>
                                        </p:attrNameLst>
                                      </p:cBhvr>
                                      <p:to>
                                        <p:strVal val="visible"/>
                                      </p:to>
                                    </p:set>
                                    <p:animEffect transition="in" filter="fade">
                                      <p:cBhvr>
                                        <p:cTn dur="2000" id="22"/>
                                        <p:tgtEl>
                                          <p:spTgt spid="1048709">
                                            <p:txEl>
                                              <p:charRg st="149" end="230"/>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709">
                                            <p:txEl>
                                              <p:charRg st="230" end="279"/>
                                            </p:txEl>
                                          </p:spTgt>
                                        </p:tgtEl>
                                        <p:attrNameLst>
                                          <p:attrName>style.visibility</p:attrName>
                                        </p:attrNameLst>
                                      </p:cBhvr>
                                      <p:to>
                                        <p:strVal val="visible"/>
                                      </p:to>
                                    </p:set>
                                    <p:animEffect transition="in" filter="fade">
                                      <p:cBhvr>
                                        <p:cTn dur="2000" id="27"/>
                                        <p:tgtEl>
                                          <p:spTgt spid="1048709">
                                            <p:txEl>
                                              <p:charRg st="230" end="27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9" grpId="0" uiExpand="0" build="p" bldLvl="1"/>
    </p:bldLst>
  </p:timing>
</p:sld>
</file>

<file path=ppt/slides/slide97.xml><?xml version="1.0" encoding="utf-8"?>
<p:sld xmlns:a="http://schemas.openxmlformats.org/drawingml/2006/main" xmlns:r="http://schemas.openxmlformats.org/officeDocument/2006/relationships" xmlns:p="http://schemas.openxmlformats.org/presentationml/2006/main" showMasterSp="1">
  <p:cSld>
    <p:spTree>
      <p:nvGrpSpPr>
        <p:cNvPr id="214" name=""/>
        <p:cNvGrpSpPr/>
        <p:nvPr/>
      </p:nvGrpSpPr>
      <p:grpSpPr>
        <a:xfrm rot="0">
          <a:off x="0" y="0"/>
          <a:ext cx="0" cy="0"/>
          <a:chOff x="0" y="0"/>
          <a:chExt cx="0" cy="0"/>
        </a:xfrm>
      </p:grpSpPr>
      <p:sp>
        <p:nvSpPr>
          <p:cNvPr id="1048710" name=""/>
          <p:cNvSpPr/>
          <p:nvPr>
            <p:ph type="body" sz="full" idx="4294967295"/>
          </p:nvPr>
        </p:nvSpPr>
        <p:spPr>
          <a:xfrm rot="0">
            <a:off x="0" y="609600"/>
            <a:ext cx="8229600" cy="49831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b="1" lang="zh-CN"/>
              <a:t>General Properties of the BBB</a:t>
            </a:r>
          </a:p>
          <a:p>
            <a:pPr eaLnBrk="1" hangingPunct="1" latinLnBrk="1" lvl="0"/>
            <a:r>
              <a:t>Large molecules do not pass through the BBB easily. </a:t>
            </a:r>
          </a:p>
          <a:p>
            <a:pPr eaLnBrk="1" hangingPunct="1" latinLnBrk="1" lvl="0"/>
            <a:r>
              <a:t>Low lipid (fat) soluble molecules do not penetrate into the brain. </a:t>
            </a:r>
          </a:p>
          <a:p>
            <a:pPr eaLnBrk="1" hangingPunct="1" latinLnBrk="1" lvl="0"/>
            <a:r>
              <a:t>However, lipid soluble molecules, such as barbituate drugs, rapidly cross through into the brain. </a:t>
            </a:r>
          </a:p>
          <a:p>
            <a:pPr eaLnBrk="1" hangingPunct="1" latinLnBrk="1" lvl="0"/>
            <a:r>
              <a:t>Molecules that have a high electrical charge to them are slowed.</a:t>
            </a:r>
          </a:p>
          <a:p>
            <a:pPr eaLnBrk="1" hangingPunct="1" latinLnBrk="1" lvl="0"/>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710">
                                            <p:txEl>
                                              <p:charRg st="0" end="30"/>
                                            </p:txEl>
                                          </p:spTgt>
                                        </p:tgtEl>
                                        <p:attrNameLst>
                                          <p:attrName>style.visibility</p:attrName>
                                        </p:attrNameLst>
                                      </p:cBhvr>
                                      <p:to>
                                        <p:strVal val="visible"/>
                                      </p:to>
                                    </p:set>
                                    <p:animEffect transition="in" filter="fade">
                                      <p:cBhvr>
                                        <p:cTn dur="2000" id="7"/>
                                        <p:tgtEl>
                                          <p:spTgt spid="1048710">
                                            <p:txEl>
                                              <p:charRg st="0" end="30"/>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10">
                                            <p:txEl>
                                              <p:charRg st="30" end="83"/>
                                            </p:txEl>
                                          </p:spTgt>
                                        </p:tgtEl>
                                        <p:attrNameLst>
                                          <p:attrName>style.visibility</p:attrName>
                                        </p:attrNameLst>
                                      </p:cBhvr>
                                      <p:to>
                                        <p:strVal val="visible"/>
                                      </p:to>
                                    </p:set>
                                    <p:animEffect transition="in" filter="fade">
                                      <p:cBhvr>
                                        <p:cTn dur="2000" id="12"/>
                                        <p:tgtEl>
                                          <p:spTgt spid="1048710">
                                            <p:txEl>
                                              <p:charRg st="30" end="83"/>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10">
                                            <p:txEl>
                                              <p:charRg st="83" end="151"/>
                                            </p:txEl>
                                          </p:spTgt>
                                        </p:tgtEl>
                                        <p:attrNameLst>
                                          <p:attrName>style.visibility</p:attrName>
                                        </p:attrNameLst>
                                      </p:cBhvr>
                                      <p:to>
                                        <p:strVal val="visible"/>
                                      </p:to>
                                    </p:set>
                                    <p:animEffect transition="in" filter="fade">
                                      <p:cBhvr>
                                        <p:cTn dur="2000" id="17"/>
                                        <p:tgtEl>
                                          <p:spTgt spid="1048710">
                                            <p:txEl>
                                              <p:charRg st="83" end="151"/>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10">
                                            <p:txEl>
                                              <p:charRg st="151" end="250"/>
                                            </p:txEl>
                                          </p:spTgt>
                                        </p:tgtEl>
                                        <p:attrNameLst>
                                          <p:attrName>style.visibility</p:attrName>
                                        </p:attrNameLst>
                                      </p:cBhvr>
                                      <p:to>
                                        <p:strVal val="visible"/>
                                      </p:to>
                                    </p:set>
                                    <p:animEffect transition="in" filter="fade">
                                      <p:cBhvr>
                                        <p:cTn dur="2000" id="22"/>
                                        <p:tgtEl>
                                          <p:spTgt spid="1048710">
                                            <p:txEl>
                                              <p:charRg st="151" end="250"/>
                                            </p:txEl>
                                          </p:spTgt>
                                        </p:tgtEl>
                                      </p:cBhvr>
                                    </p:animEffect>
                                  </p:childTnLst>
                                </p:cTn>
                              </p:par>
                            </p:childTnLst>
                          </p:cTn>
                        </p:par>
                      </p:childTnLst>
                    </p:cTn>
                  </p:par>
                  <p:par>
                    <p:cTn fill="hold" id="23" nodeType="clickPar">
                      <p:stCondLst>
                        <p:cond delay="indefinite"/>
                      </p:stCondLst>
                      <p:childTnLst>
                        <p:par>
                          <p:cTn fill="hold" id="24" nodeType="with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1048710">
                                            <p:txEl>
                                              <p:charRg st="250" end="315"/>
                                            </p:txEl>
                                          </p:spTgt>
                                        </p:tgtEl>
                                        <p:attrNameLst>
                                          <p:attrName>style.visibility</p:attrName>
                                        </p:attrNameLst>
                                      </p:cBhvr>
                                      <p:to>
                                        <p:strVal val="visible"/>
                                      </p:to>
                                    </p:set>
                                    <p:animEffect transition="in" filter="fade">
                                      <p:cBhvr>
                                        <p:cTn dur="2000" id="27"/>
                                        <p:tgtEl>
                                          <p:spTgt spid="1048710">
                                            <p:txEl>
                                              <p:charRg st="250" end="3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0" grpId="0" uiExpand="0" build="p" bldLvl="1"/>
    </p:bldLst>
  </p:timing>
</p:sld>
</file>

<file path=ppt/slides/slide98.xml><?xml version="1.0" encoding="utf-8"?>
<p:sld xmlns:a="http://schemas.openxmlformats.org/drawingml/2006/main" xmlns:r="http://schemas.openxmlformats.org/officeDocument/2006/relationships" xmlns:p="http://schemas.openxmlformats.org/presentationml/2006/main" showMasterSp="1">
  <p:cSld>
    <p:spTree>
      <p:nvGrpSpPr>
        <p:cNvPr id="215" name=""/>
        <p:cNvGrpSpPr/>
        <p:nvPr/>
      </p:nvGrpSpPr>
      <p:grpSpPr>
        <a:xfrm rot="0">
          <a:off x="0" y="0"/>
          <a:ext cx="0" cy="0"/>
          <a:chOff x="0" y="0"/>
          <a:chExt cx="0" cy="0"/>
        </a:xfrm>
      </p:grpSpPr>
      <p:sp>
        <p:nvSpPr>
          <p:cNvPr id="1048711" name=""/>
          <p:cNvSpPr/>
          <p:nvPr>
            <p:ph type="body" sz="full" idx="4294967295"/>
          </p:nvPr>
        </p:nvSpPr>
        <p:spPr>
          <a:xfrm rot="0">
            <a:off x="0" y="609600"/>
            <a:ext cx="8229600" cy="55165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lang="zh-CN"/>
              <a:t>The BBB can be broken down by:</a:t>
            </a:r>
          </a:p>
          <a:p>
            <a:pPr eaLnBrk="1" hangingPunct="1" latinLnBrk="1" lvl="0"/>
            <a:r>
              <a:t>Hypertension (high blood pressure): high blood pressure opens the BBB </a:t>
            </a:r>
          </a:p>
          <a:p>
            <a:pPr eaLnBrk="1" hangingPunct="1" latinLnBrk="1" lvl="0"/>
            <a:r>
              <a:t>Development: the BBB is not fully formed at birth. </a:t>
            </a:r>
          </a:p>
          <a:p>
            <a:pPr eaLnBrk="1" hangingPunct="1" latinLnBrk="1" lvl="0"/>
            <a:r>
              <a:t>Hyperosmolitity: a high concentration of a substance in the blood can open the BBB.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711">
                                            <p:txEl>
                                              <p:charRg st="0" end="31"/>
                                            </p:txEl>
                                          </p:spTgt>
                                        </p:tgtEl>
                                        <p:attrNameLst>
                                          <p:attrName>style.visibility</p:attrName>
                                        </p:attrNameLst>
                                      </p:cBhvr>
                                      <p:to>
                                        <p:strVal val="visible"/>
                                      </p:to>
                                    </p:set>
                                    <p:animEffect transition="in" filter="fade">
                                      <p:cBhvr>
                                        <p:cTn dur="2000" id="7"/>
                                        <p:tgtEl>
                                          <p:spTgt spid="1048711">
                                            <p:txEl>
                                              <p:charRg st="0" end="31"/>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11">
                                            <p:txEl>
                                              <p:charRg st="31" end="102"/>
                                            </p:txEl>
                                          </p:spTgt>
                                        </p:tgtEl>
                                        <p:attrNameLst>
                                          <p:attrName>style.visibility</p:attrName>
                                        </p:attrNameLst>
                                      </p:cBhvr>
                                      <p:to>
                                        <p:strVal val="visible"/>
                                      </p:to>
                                    </p:set>
                                    <p:animEffect transition="in" filter="fade">
                                      <p:cBhvr>
                                        <p:cTn dur="2000" id="12"/>
                                        <p:tgtEl>
                                          <p:spTgt spid="1048711">
                                            <p:txEl>
                                              <p:charRg st="31" end="102"/>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11">
                                            <p:txEl>
                                              <p:charRg st="102" end="154"/>
                                            </p:txEl>
                                          </p:spTgt>
                                        </p:tgtEl>
                                        <p:attrNameLst>
                                          <p:attrName>style.visibility</p:attrName>
                                        </p:attrNameLst>
                                      </p:cBhvr>
                                      <p:to>
                                        <p:strVal val="visible"/>
                                      </p:to>
                                    </p:set>
                                    <p:animEffect transition="in" filter="fade">
                                      <p:cBhvr>
                                        <p:cTn dur="2000" id="17"/>
                                        <p:tgtEl>
                                          <p:spTgt spid="1048711">
                                            <p:txEl>
                                              <p:charRg st="102" end="154"/>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11">
                                            <p:txEl>
                                              <p:charRg st="154" end="239"/>
                                            </p:txEl>
                                          </p:spTgt>
                                        </p:tgtEl>
                                        <p:attrNameLst>
                                          <p:attrName>style.visibility</p:attrName>
                                        </p:attrNameLst>
                                      </p:cBhvr>
                                      <p:to>
                                        <p:strVal val="visible"/>
                                      </p:to>
                                    </p:set>
                                    <p:animEffect transition="in" filter="fade">
                                      <p:cBhvr>
                                        <p:cTn dur="2000" id="22"/>
                                        <p:tgtEl>
                                          <p:spTgt spid="1048711">
                                            <p:txEl>
                                              <p:charRg st="154" end="23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1" grpId="0" uiExpand="0" build="p" bldLvl="1"/>
    </p:bldLst>
  </p:timing>
</p:sld>
</file>

<file path=ppt/slides/slide99.xml><?xml version="1.0" encoding="utf-8"?>
<p:sld xmlns:a="http://schemas.openxmlformats.org/drawingml/2006/main" xmlns:r="http://schemas.openxmlformats.org/officeDocument/2006/relationships" xmlns:p="http://schemas.openxmlformats.org/presentationml/2006/main" showMasterSp="1">
  <p:cSld>
    <p:spTree>
      <p:nvGrpSpPr>
        <p:cNvPr id="216" name=""/>
        <p:cNvGrpSpPr/>
        <p:nvPr/>
      </p:nvGrpSpPr>
      <p:grpSpPr>
        <a:xfrm rot="0">
          <a:off x="0" y="0"/>
          <a:ext cx="0" cy="0"/>
          <a:chOff x="0" y="0"/>
          <a:chExt cx="0" cy="0"/>
        </a:xfrm>
      </p:grpSpPr>
      <p:sp>
        <p:nvSpPr>
          <p:cNvPr id="1048712" name=""/>
          <p:cNvSpPr/>
          <p:nvPr>
            <p:ph type="body" sz="full" idx="4294967295"/>
          </p:nvPr>
        </p:nvSpPr>
        <p:spPr>
          <a:xfrm rot="0">
            <a:off x="0" y="609600"/>
            <a:ext cx="8229600" cy="5516562"/>
          </a:xfrm>
          <a:prstGeom prst="rect"/>
          <a:noFill/>
          <a:ln>
            <a:noFill/>
          </a:ln>
        </p:spPr>
        <p:txBody>
          <a:bodyPr anchor="t" bIns="45720" lIns="91440" rIns="91440" tIns="45720"/>
          <a:lstStyle>
            <a:lvl1pPr algn="l" fontAlgn="base" indent="-228600" latinLnBrk="1" marL="228600" rtl="0">
              <a:lnSpc>
                <a:spcPct val="90000"/>
              </a:lnSpc>
              <a:spcBef>
                <a:spcPts val="1000"/>
              </a:spcBef>
              <a:spcAft>
                <a:spcPct val="0"/>
              </a:spcAft>
              <a:buSzPct val="100000"/>
              <a:buFont typeface="Arial" pitchFamily="0" charset="0"/>
              <a:buChar char="•"/>
              <a:defRPr baseline="0" b="0" sz="2800" i="0">
                <a:solidFill>
                  <a:schemeClr val="dk1"/>
                </a:solidFill>
                <a:latin typeface="Calibri" pitchFamily="34" charset="0"/>
                <a:sym typeface="Arial Black" pitchFamily="34" charset="0"/>
              </a:defRPr>
            </a:lvl1pPr>
            <a:lvl2pPr algn="l" fontAlgn="base" indent="-228600" latinLnBrk="1" marL="685800" rtl="0">
              <a:lnSpc>
                <a:spcPct val="90000"/>
              </a:lnSpc>
              <a:spcBef>
                <a:spcPts val="500"/>
              </a:spcBef>
              <a:spcAft>
                <a:spcPct val="0"/>
              </a:spcAft>
              <a:buSzPct val="100000"/>
              <a:buFont typeface="Arial" pitchFamily="0" charset="0"/>
              <a:buChar char="•"/>
              <a:defRPr baseline="0" b="0" sz="2400" i="0">
                <a:solidFill>
                  <a:schemeClr val="dk1"/>
                </a:solidFill>
                <a:latin typeface="Calibri" pitchFamily="34" charset="0"/>
                <a:sym typeface="Arial Black" pitchFamily="34" charset="0"/>
              </a:defRPr>
            </a:lvl2pPr>
            <a:lvl3pPr algn="l" fontAlgn="base" indent="-228600" latinLnBrk="1" marL="1143000" rtl="0">
              <a:lnSpc>
                <a:spcPct val="90000"/>
              </a:lnSpc>
              <a:spcBef>
                <a:spcPts val="500"/>
              </a:spcBef>
              <a:spcAft>
                <a:spcPct val="0"/>
              </a:spcAft>
              <a:buSzPct val="100000"/>
              <a:buFont typeface="Arial" pitchFamily="0" charset="0"/>
              <a:buChar char="•"/>
              <a:defRPr baseline="0" b="0" sz="2000" i="0">
                <a:solidFill>
                  <a:schemeClr val="dk1"/>
                </a:solidFill>
                <a:latin typeface="Calibri" pitchFamily="34" charset="0"/>
                <a:sym typeface="Arial Black" pitchFamily="34" charset="0"/>
              </a:defRPr>
            </a:lvl3pPr>
            <a:lvl4pPr algn="l" fontAlgn="base" indent="-228600" latinLnBrk="1" marL="16002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4pPr>
            <a:lvl5pPr algn="l" fontAlgn="base" indent="-228600" latinLnBrk="1" marL="2057400" rtl="0">
              <a:lnSpc>
                <a:spcPct val="90000"/>
              </a:lnSpc>
              <a:spcBef>
                <a:spcPts val="500"/>
              </a:spcBef>
              <a:spcAft>
                <a:spcPct val="0"/>
              </a:spcAft>
              <a:buSzPct val="100000"/>
              <a:buFont typeface="Arial" pitchFamily="0" charset="0"/>
              <a:buChar char="•"/>
              <a:defRPr baseline="0" b="0" sz="1800" i="0">
                <a:solidFill>
                  <a:schemeClr val="dk1"/>
                </a:solidFill>
                <a:latin typeface="Calibri" pitchFamily="34" charset="0"/>
                <a:sym typeface="Arial Black" pitchFamily="34" charset="0"/>
              </a:defRPr>
            </a:lvl5pPr>
          </a:lstStyle>
          <a:p>
            <a:pPr eaLnBrk="1" hangingPunct="1" latinLnBrk="1" lvl="0"/>
            <a:r>
              <a:rPr altLang="en-US" lang="zh-CN"/>
              <a:t>Microwaves: exposure to microwaves can open the BBB. </a:t>
            </a:r>
          </a:p>
          <a:p>
            <a:pPr eaLnBrk="1" hangingPunct="1" latinLnBrk="1" lvl="0"/>
            <a:r>
              <a:rPr altLang="en-US" lang="zh-CN"/>
              <a:t>Radiation: exposure to radiation can open the BBB. </a:t>
            </a:r>
          </a:p>
          <a:p>
            <a:pPr eaLnBrk="1" hangingPunct="1" latinLnBrk="1" lvl="0"/>
            <a:r>
              <a:rPr altLang="en-US" lang="zh-CN"/>
              <a:t>Infection: exposure to infectious agents can open the BBB. </a:t>
            </a:r>
          </a:p>
          <a:p>
            <a:pPr eaLnBrk="1" hangingPunct="1" latinLnBrk="1" lvl="0"/>
            <a:r>
              <a:rPr altLang="en-US" lang="zh-CN"/>
              <a:t>Trauma, Ischemia, Inflammation, Pressure: injury to the brain can open the BBB.</a:t>
            </a:r>
          </a:p>
          <a:p>
            <a:pPr eaLnBrk="1" hangingPunct="1" latinLnBrk="1" lvl="0"/>
            <a:endParaRPr altLang="en-US" lang="zh-CN"/>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1048712">
                                            <p:txEl>
                                              <p:charRg st="0" end="54"/>
                                            </p:txEl>
                                          </p:spTgt>
                                        </p:tgtEl>
                                        <p:attrNameLst>
                                          <p:attrName>style.visibility</p:attrName>
                                        </p:attrNameLst>
                                      </p:cBhvr>
                                      <p:to>
                                        <p:strVal val="visible"/>
                                      </p:to>
                                    </p:set>
                                    <p:animEffect transition="in" filter="fade">
                                      <p:cBhvr>
                                        <p:cTn dur="2000" id="7"/>
                                        <p:tgtEl>
                                          <p:spTgt spid="1048712">
                                            <p:txEl>
                                              <p:charRg st="0" end="54"/>
                                            </p:txEl>
                                          </p:spTgt>
                                        </p:tgtEl>
                                      </p:cBhvr>
                                    </p:animEffect>
                                  </p:childTnLst>
                                </p:cTn>
                              </p:par>
                            </p:childTnLst>
                          </p:cTn>
                        </p:par>
                      </p:childTnLst>
                    </p:cTn>
                  </p:par>
                  <p:par>
                    <p:cTn fill="hold" id="8" nodeType="clickPar">
                      <p:stCondLst>
                        <p:cond delay="indefinite"/>
                      </p:stCondLst>
                      <p:childTnLst>
                        <p:par>
                          <p:cTn fill="hold" id="9" nodeType="with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1048712">
                                            <p:txEl>
                                              <p:charRg st="54" end="106"/>
                                            </p:txEl>
                                          </p:spTgt>
                                        </p:tgtEl>
                                        <p:attrNameLst>
                                          <p:attrName>style.visibility</p:attrName>
                                        </p:attrNameLst>
                                      </p:cBhvr>
                                      <p:to>
                                        <p:strVal val="visible"/>
                                      </p:to>
                                    </p:set>
                                    <p:animEffect transition="in" filter="fade">
                                      <p:cBhvr>
                                        <p:cTn dur="2000" id="12"/>
                                        <p:tgtEl>
                                          <p:spTgt spid="1048712">
                                            <p:txEl>
                                              <p:charRg st="54" end="106"/>
                                            </p:txEl>
                                          </p:spTgt>
                                        </p:tgtEl>
                                      </p:cBhvr>
                                    </p:animEffect>
                                  </p:childTnLst>
                                </p:cTn>
                              </p:par>
                            </p:childTnLst>
                          </p:cTn>
                        </p:par>
                      </p:childTnLst>
                    </p:cTn>
                  </p:par>
                  <p:par>
                    <p:cTn fill="hold" id="13" nodeType="clickPar">
                      <p:stCondLst>
                        <p:cond delay="indefinite"/>
                      </p:stCondLst>
                      <p:childTnLst>
                        <p:par>
                          <p:cTn fill="hold" id="14" nodeType="with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1048712">
                                            <p:txEl>
                                              <p:charRg st="106" end="166"/>
                                            </p:txEl>
                                          </p:spTgt>
                                        </p:tgtEl>
                                        <p:attrNameLst>
                                          <p:attrName>style.visibility</p:attrName>
                                        </p:attrNameLst>
                                      </p:cBhvr>
                                      <p:to>
                                        <p:strVal val="visible"/>
                                      </p:to>
                                    </p:set>
                                    <p:animEffect transition="in" filter="fade">
                                      <p:cBhvr>
                                        <p:cTn dur="2000" id="17"/>
                                        <p:tgtEl>
                                          <p:spTgt spid="1048712">
                                            <p:txEl>
                                              <p:charRg st="106" end="166"/>
                                            </p:txEl>
                                          </p:spTgt>
                                        </p:tgtEl>
                                      </p:cBhvr>
                                    </p:animEffect>
                                  </p:childTnLst>
                                </p:cTn>
                              </p:par>
                            </p:childTnLst>
                          </p:cTn>
                        </p:par>
                      </p:childTnLst>
                    </p:cTn>
                  </p:par>
                  <p:par>
                    <p:cTn fill="hold" id="18" nodeType="clickPar">
                      <p:stCondLst>
                        <p:cond delay="indefinite"/>
                      </p:stCondLst>
                      <p:childTnLst>
                        <p:par>
                          <p:cTn fill="hold" id="19" nodeType="with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1048712">
                                            <p:txEl>
                                              <p:charRg st="166" end="246"/>
                                            </p:txEl>
                                          </p:spTgt>
                                        </p:tgtEl>
                                        <p:attrNameLst>
                                          <p:attrName>style.visibility</p:attrName>
                                        </p:attrNameLst>
                                      </p:cBhvr>
                                      <p:to>
                                        <p:strVal val="visible"/>
                                      </p:to>
                                    </p:set>
                                    <p:animEffect transition="in" filter="fade">
                                      <p:cBhvr>
                                        <p:cTn dur="2000" id="22"/>
                                        <p:tgtEl>
                                          <p:spTgt spid="1048712">
                                            <p:txEl>
                                              <p:charRg st="166" end="24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2" grpId="0" uiExpand="0" build="p" bldLvl="1"/>
    </p:bldLst>
  </p:timing>
</p:sld>
</file>

<file path=ppt/theme/theme1.xml><?xml version="1.0" encoding="utf-8"?>
<a:theme xmlns:a="http://schemas.openxmlformats.org/drawingml/2006/main" name="Office 主题">
  <a:themeElements>
    <a:clrScheme name="Default Color Scheme">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000000"/>
      </a:accent5>
      <a:accent6>
        <a:srgbClr val="000000"/>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Color Scheme 1">
        <a:dk1>
          <a:srgbClr val="000000"/>
        </a:dk1>
        <a:lt1>
          <a:srgbClr val="FFFFFF"/>
        </a:lt1>
        <a:dk2>
          <a:srgbClr val="E7E6E6"/>
        </a:dk2>
        <a:lt2>
          <a:srgbClr val="44546A"/>
        </a:lt2>
        <a:accent1>
          <a:srgbClr val="5B9BD5"/>
        </a:accent1>
        <a:accent2>
          <a:srgbClr val="ED7D31"/>
        </a:accent2>
        <a:accent3>
          <a:srgbClr val="FFFFFF"/>
        </a:accent3>
        <a:accent4>
          <a:srgbClr val="000000"/>
        </a:accent4>
        <a:accent5>
          <a:srgbClr val="000000"/>
        </a:accent5>
        <a:accent6>
          <a:srgbClr val="000000"/>
        </a:accent6>
        <a:hlink>
          <a:srgbClr val="0563C1"/>
        </a:hlink>
        <a:folHlink>
          <a:srgbClr val="954F72"/>
        </a:folHlink>
      </a:clrScheme>
    </a:extraClrScheme>
  </a:extraClrSchemeLst>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ScaleCrop>0</ScaleCrop>
  <LinksUpToDate>0</LinksUpToDate>
</Properties>
</file>

<file path=docProps/core.xml><?xml version="1.0" encoding="utf-8"?>
<cp:coreProperties xmlns:cp="http://schemas.openxmlformats.org/package/2006/metadata/core-properties" xmlns:dcterms="http://purl.org/dc/terms/" xmlns:xsi="http://www.w3.org/2001/XMLSchema-instance">
  <dcterms:created xsi:type="dcterms:W3CDTF">2017-05-14T11:54:30Z</dcterms:created>
  <dcterms:modified xsi:type="dcterms:W3CDTF">2017-05-14T17:57:23Z</dcterms:modified>
</cp:coreProperties>
</file>